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 id="2147483696" r:id="rId2"/>
    <p:sldMasterId id="2147483708" r:id="rId3"/>
    <p:sldMasterId id="2147483780" r:id="rId4"/>
  </p:sldMasterIdLst>
  <p:notesMasterIdLst>
    <p:notesMasterId r:id="rId9"/>
  </p:notesMasterIdLst>
  <p:handoutMasterIdLst>
    <p:handoutMasterId r:id="rId10"/>
  </p:handoutMasterIdLst>
  <p:sldIdLst>
    <p:sldId id="341" r:id="rId5"/>
    <p:sldId id="370" r:id="rId6"/>
    <p:sldId id="376" r:id="rId7"/>
    <p:sldId id="369" r:id="rId8"/>
  </p:sldIdLst>
  <p:sldSz cx="9144000" cy="6858000" type="screen4x3"/>
  <p:notesSz cx="6854825" cy="9750425"/>
  <p:defaultTextStyle>
    <a:defPPr>
      <a:defRPr lang="fr-FR"/>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5pPr>
    <a:lvl6pPr marL="2286000" algn="l" defTabSz="914400" rtl="0" eaLnBrk="1" latinLnBrk="0" hangingPunct="1">
      <a:defRPr sz="1400" b="1" kern="1200">
        <a:solidFill>
          <a:schemeClr val="tx1"/>
        </a:solidFill>
        <a:latin typeface="Times New Roman" pitchFamily="18" charset="0"/>
        <a:ea typeface="ＭＳ Ｐゴシック" charset="-128"/>
        <a:cs typeface="+mn-cs"/>
      </a:defRPr>
    </a:lvl6pPr>
    <a:lvl7pPr marL="2743200" algn="l" defTabSz="914400" rtl="0" eaLnBrk="1" latinLnBrk="0" hangingPunct="1">
      <a:defRPr sz="1400" b="1" kern="1200">
        <a:solidFill>
          <a:schemeClr val="tx1"/>
        </a:solidFill>
        <a:latin typeface="Times New Roman" pitchFamily="18" charset="0"/>
        <a:ea typeface="ＭＳ Ｐゴシック" charset="-128"/>
        <a:cs typeface="+mn-cs"/>
      </a:defRPr>
    </a:lvl7pPr>
    <a:lvl8pPr marL="3200400" algn="l" defTabSz="914400" rtl="0" eaLnBrk="1" latinLnBrk="0" hangingPunct="1">
      <a:defRPr sz="1400" b="1" kern="1200">
        <a:solidFill>
          <a:schemeClr val="tx1"/>
        </a:solidFill>
        <a:latin typeface="Times New Roman" pitchFamily="18" charset="0"/>
        <a:ea typeface="ＭＳ Ｐゴシック" charset="-128"/>
        <a:cs typeface="+mn-cs"/>
      </a:defRPr>
    </a:lvl8pPr>
    <a:lvl9pPr marL="3657600" algn="l" defTabSz="914400" rtl="0" eaLnBrk="1" latinLnBrk="0" hangingPunct="1">
      <a:defRPr sz="1400" b="1"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73">
          <p15:clr>
            <a:srgbClr val="A4A3A4"/>
          </p15:clr>
        </p15:guide>
        <p15:guide id="2" orient="horz" pos="3929">
          <p15:clr>
            <a:srgbClr val="A4A3A4"/>
          </p15:clr>
        </p15:guide>
        <p15:guide id="3" orient="horz" pos="482">
          <p15:clr>
            <a:srgbClr val="A4A3A4"/>
          </p15:clr>
        </p15:guide>
        <p15:guide id="4" orient="horz" pos="572">
          <p15:clr>
            <a:srgbClr val="A4A3A4"/>
          </p15:clr>
        </p15:guide>
        <p15:guide id="5" orient="horz" pos="2387">
          <p15:clr>
            <a:srgbClr val="A4A3A4"/>
          </p15:clr>
        </p15:guide>
        <p15:guide id="6" orient="horz" pos="1298">
          <p15:clr>
            <a:srgbClr val="A4A3A4"/>
          </p15:clr>
        </p15:guide>
        <p15:guide id="7" orient="horz" pos="2750">
          <p15:clr>
            <a:srgbClr val="A4A3A4"/>
          </p15:clr>
        </p15:guide>
        <p15:guide id="8" orient="horz" pos="1797">
          <p15:clr>
            <a:srgbClr val="A4A3A4"/>
          </p15:clr>
        </p15:guide>
        <p15:guide id="9" pos="3470">
          <p15:clr>
            <a:srgbClr val="A4A3A4"/>
          </p15:clr>
        </p15:guide>
        <p15:guide id="10" pos="295">
          <p15:clr>
            <a:srgbClr val="A4A3A4"/>
          </p15:clr>
        </p15:guide>
        <p15:guide id="11" pos="113">
          <p15:clr>
            <a:srgbClr val="A4A3A4"/>
          </p15:clr>
        </p15:guide>
        <p15:guide id="12" pos="1202">
          <p15:clr>
            <a:srgbClr val="A4A3A4"/>
          </p15:clr>
        </p15:guide>
        <p15:guide id="13" pos="2971">
          <p15:clr>
            <a:srgbClr val="A4A3A4"/>
          </p15:clr>
        </p15:guide>
        <p15:guide id="14" pos="839">
          <p15:clr>
            <a:srgbClr val="A4A3A4"/>
          </p15:clr>
        </p15:guide>
        <p15:guide id="15" pos="5556">
          <p15:clr>
            <a:srgbClr val="A4A3A4"/>
          </p15:clr>
        </p15:guide>
        <p15:guide id="16" pos="5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00CC99"/>
    <a:srgbClr val="FFBE86"/>
    <a:srgbClr val="47FFCF"/>
    <a:srgbClr val="DDDDDD"/>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1" autoAdjust="0"/>
    <p:restoredTop sz="50000" autoAdjust="0"/>
  </p:normalViewPr>
  <p:slideViewPr>
    <p:cSldViewPr>
      <p:cViewPr varScale="1">
        <p:scale>
          <a:sx n="91" d="100"/>
          <a:sy n="91" d="100"/>
        </p:scale>
        <p:origin x="2064" y="184"/>
      </p:cViewPr>
      <p:guideLst>
        <p:guide orient="horz" pos="73"/>
        <p:guide orient="horz" pos="3929"/>
        <p:guide orient="horz" pos="482"/>
        <p:guide orient="horz" pos="572"/>
        <p:guide orient="horz" pos="2387"/>
        <p:guide orient="horz" pos="1298"/>
        <p:guide orient="horz" pos="2750"/>
        <p:guide orient="horz" pos="1797"/>
        <p:guide pos="3470"/>
        <p:guide pos="295"/>
        <p:guide pos="113"/>
        <p:guide pos="1202"/>
        <p:guide pos="2971"/>
        <p:guide pos="839"/>
        <p:guide pos="5556"/>
        <p:guide pos="5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B0251-542E-4F30-946B-E579E04406C3}" type="doc">
      <dgm:prSet loTypeId="urn:microsoft.com/office/officeart/2005/8/layout/chevron1" loCatId="process" qsTypeId="urn:microsoft.com/office/officeart/2005/8/quickstyle/simple1" qsCatId="simple" csTypeId="urn:microsoft.com/office/officeart/2005/8/colors/accent1_2" csCatId="accent1" phldr="1"/>
      <dgm:spPr/>
    </dgm:pt>
    <dgm:pt modelId="{0B7EA407-47D7-4A2C-82FB-2998242CFFCA}">
      <dgm:prSet phldrT="[Text]"/>
      <dgm:spPr>
        <a:solidFill>
          <a:srgbClr val="FFBE86"/>
        </a:solidFill>
      </dgm:spPr>
      <dgm:t>
        <a:bodyPr/>
        <a:lstStyle/>
        <a:p>
          <a:r>
            <a:rPr lang="fr-FR" dirty="0"/>
            <a:t>Plan</a:t>
          </a:r>
        </a:p>
        <a:p>
          <a:r>
            <a:rPr lang="fr-FR" dirty="0"/>
            <a:t>3 mois</a:t>
          </a:r>
        </a:p>
      </dgm:t>
    </dgm:pt>
    <dgm:pt modelId="{B5AB3762-F271-49C6-A40A-DB7F8A5255E7}" type="parTrans" cxnId="{D8D5D373-D331-4B97-90BB-737EA691864E}">
      <dgm:prSet/>
      <dgm:spPr/>
      <dgm:t>
        <a:bodyPr/>
        <a:lstStyle/>
        <a:p>
          <a:endParaRPr lang="fr-FR"/>
        </a:p>
      </dgm:t>
    </dgm:pt>
    <dgm:pt modelId="{1E2EA36E-714D-42A8-9487-3BC99817662E}" type="sibTrans" cxnId="{D8D5D373-D331-4B97-90BB-737EA691864E}">
      <dgm:prSet/>
      <dgm:spPr/>
      <dgm:t>
        <a:bodyPr/>
        <a:lstStyle/>
        <a:p>
          <a:endParaRPr lang="fr-FR"/>
        </a:p>
      </dgm:t>
    </dgm:pt>
    <dgm:pt modelId="{17BD803C-625D-44B0-A14A-101B81F61000}">
      <dgm:prSet phldrT="[Text]"/>
      <dgm:spPr>
        <a:solidFill>
          <a:srgbClr val="FFBE86"/>
        </a:solidFill>
      </dgm:spPr>
      <dgm:t>
        <a:bodyPr/>
        <a:lstStyle/>
        <a:p>
          <a:r>
            <a:rPr lang="fr-FR" dirty="0"/>
            <a:t>Do</a:t>
          </a:r>
        </a:p>
        <a:p>
          <a:r>
            <a:rPr lang="fr-FR" dirty="0"/>
            <a:t>3 mois</a:t>
          </a:r>
        </a:p>
      </dgm:t>
    </dgm:pt>
    <dgm:pt modelId="{0D938603-B6A5-4995-AB1D-E1DDD05EC215}" type="parTrans" cxnId="{40B660A9-E5DD-4DEA-9A11-E89D0AA21326}">
      <dgm:prSet/>
      <dgm:spPr/>
      <dgm:t>
        <a:bodyPr/>
        <a:lstStyle/>
        <a:p>
          <a:endParaRPr lang="fr-FR"/>
        </a:p>
      </dgm:t>
    </dgm:pt>
    <dgm:pt modelId="{41C1175C-0C2E-4E6A-B26B-4E5DEA79A4F8}" type="sibTrans" cxnId="{40B660A9-E5DD-4DEA-9A11-E89D0AA21326}">
      <dgm:prSet/>
      <dgm:spPr/>
      <dgm:t>
        <a:bodyPr/>
        <a:lstStyle/>
        <a:p>
          <a:endParaRPr lang="fr-FR"/>
        </a:p>
      </dgm:t>
    </dgm:pt>
    <dgm:pt modelId="{20F52C0C-1FBA-4350-B470-2ED756CBFF12}">
      <dgm:prSet phldrT="[Text]"/>
      <dgm:spPr>
        <a:solidFill>
          <a:srgbClr val="FFBE86"/>
        </a:solidFill>
      </dgm:spPr>
      <dgm:t>
        <a:bodyPr/>
        <a:lstStyle/>
        <a:p>
          <a:r>
            <a:rPr lang="fr-FR" dirty="0"/>
            <a:t>Check</a:t>
          </a:r>
        </a:p>
        <a:p>
          <a:r>
            <a:rPr lang="fr-FR" dirty="0"/>
            <a:t>1 mois</a:t>
          </a:r>
        </a:p>
      </dgm:t>
    </dgm:pt>
    <dgm:pt modelId="{C4ECAC01-1870-43BB-BCEA-8D164A95FE0E}" type="parTrans" cxnId="{DD8B4BCB-FE44-4543-B34B-5C0DD81BB3F7}">
      <dgm:prSet/>
      <dgm:spPr/>
      <dgm:t>
        <a:bodyPr/>
        <a:lstStyle/>
        <a:p>
          <a:endParaRPr lang="fr-FR"/>
        </a:p>
      </dgm:t>
    </dgm:pt>
    <dgm:pt modelId="{37705744-DA6A-4EC5-8A3D-8727B3A48CED}" type="sibTrans" cxnId="{DD8B4BCB-FE44-4543-B34B-5C0DD81BB3F7}">
      <dgm:prSet/>
      <dgm:spPr/>
      <dgm:t>
        <a:bodyPr/>
        <a:lstStyle/>
        <a:p>
          <a:endParaRPr lang="fr-FR"/>
        </a:p>
      </dgm:t>
    </dgm:pt>
    <dgm:pt modelId="{C3E18FDC-1067-4D02-BA3B-3C76A4861458}">
      <dgm:prSet phldrT="[Text]"/>
      <dgm:spPr>
        <a:solidFill>
          <a:srgbClr val="FFBE86"/>
        </a:solidFill>
      </dgm:spPr>
      <dgm:t>
        <a:bodyPr/>
        <a:lstStyle/>
        <a:p>
          <a:r>
            <a:rPr lang="fr-FR" dirty="0"/>
            <a:t>Act</a:t>
          </a:r>
        </a:p>
        <a:p>
          <a:r>
            <a:rPr lang="fr-FR" dirty="0"/>
            <a:t>1 mois</a:t>
          </a:r>
        </a:p>
      </dgm:t>
    </dgm:pt>
    <dgm:pt modelId="{2664C291-8162-4AC6-A123-F3F772DCE2CF}" type="parTrans" cxnId="{97CA2323-988F-419E-9F2D-65D496C7DD5D}">
      <dgm:prSet/>
      <dgm:spPr/>
      <dgm:t>
        <a:bodyPr/>
        <a:lstStyle/>
        <a:p>
          <a:endParaRPr lang="fr-FR"/>
        </a:p>
      </dgm:t>
    </dgm:pt>
    <dgm:pt modelId="{C2A1C794-2E5C-4DDE-ADF4-D5944898D166}" type="sibTrans" cxnId="{97CA2323-988F-419E-9F2D-65D496C7DD5D}">
      <dgm:prSet/>
      <dgm:spPr/>
      <dgm:t>
        <a:bodyPr/>
        <a:lstStyle/>
        <a:p>
          <a:endParaRPr lang="fr-FR"/>
        </a:p>
      </dgm:t>
    </dgm:pt>
    <dgm:pt modelId="{30BE4E81-00C1-43BD-A931-97B1C5A7D184}" type="pres">
      <dgm:prSet presAssocID="{3A4B0251-542E-4F30-946B-E579E04406C3}" presName="Name0" presStyleCnt="0">
        <dgm:presLayoutVars>
          <dgm:dir/>
          <dgm:animLvl val="lvl"/>
          <dgm:resizeHandles val="exact"/>
        </dgm:presLayoutVars>
      </dgm:prSet>
      <dgm:spPr/>
    </dgm:pt>
    <dgm:pt modelId="{C16A9A8D-3C00-4515-94F7-44A80B7B9DF9}" type="pres">
      <dgm:prSet presAssocID="{0B7EA407-47D7-4A2C-82FB-2998242CFFCA}" presName="parTxOnly" presStyleLbl="node1" presStyleIdx="0" presStyleCnt="4">
        <dgm:presLayoutVars>
          <dgm:chMax val="0"/>
          <dgm:chPref val="0"/>
          <dgm:bulletEnabled val="1"/>
        </dgm:presLayoutVars>
      </dgm:prSet>
      <dgm:spPr/>
    </dgm:pt>
    <dgm:pt modelId="{BAD00BA6-FBD6-402A-8C57-765AE87C8502}" type="pres">
      <dgm:prSet presAssocID="{1E2EA36E-714D-42A8-9487-3BC99817662E}" presName="parTxOnlySpace" presStyleCnt="0"/>
      <dgm:spPr/>
    </dgm:pt>
    <dgm:pt modelId="{38F459DE-CE87-4C9B-ABC4-552ED4806D6A}" type="pres">
      <dgm:prSet presAssocID="{17BD803C-625D-44B0-A14A-101B81F61000}" presName="parTxOnly" presStyleLbl="node1" presStyleIdx="1" presStyleCnt="4">
        <dgm:presLayoutVars>
          <dgm:chMax val="0"/>
          <dgm:chPref val="0"/>
          <dgm:bulletEnabled val="1"/>
        </dgm:presLayoutVars>
      </dgm:prSet>
      <dgm:spPr/>
    </dgm:pt>
    <dgm:pt modelId="{B1055A97-3C37-46B5-8B76-075D7B0FD12F}" type="pres">
      <dgm:prSet presAssocID="{41C1175C-0C2E-4E6A-B26B-4E5DEA79A4F8}" presName="parTxOnlySpace" presStyleCnt="0"/>
      <dgm:spPr/>
    </dgm:pt>
    <dgm:pt modelId="{4A852442-3723-4B47-9800-EAD2A9EBBBB4}" type="pres">
      <dgm:prSet presAssocID="{20F52C0C-1FBA-4350-B470-2ED756CBFF12}" presName="parTxOnly" presStyleLbl="node1" presStyleIdx="2" presStyleCnt="4">
        <dgm:presLayoutVars>
          <dgm:chMax val="0"/>
          <dgm:chPref val="0"/>
          <dgm:bulletEnabled val="1"/>
        </dgm:presLayoutVars>
      </dgm:prSet>
      <dgm:spPr/>
    </dgm:pt>
    <dgm:pt modelId="{C2F73C48-6256-4ED5-8A01-9128A94B3D16}" type="pres">
      <dgm:prSet presAssocID="{37705744-DA6A-4EC5-8A3D-8727B3A48CED}" presName="parTxOnlySpace" presStyleCnt="0"/>
      <dgm:spPr/>
    </dgm:pt>
    <dgm:pt modelId="{0FBDCD9B-010A-4123-AAB4-2D3669DBFD95}" type="pres">
      <dgm:prSet presAssocID="{C3E18FDC-1067-4D02-BA3B-3C76A4861458}" presName="parTxOnly" presStyleLbl="node1" presStyleIdx="3" presStyleCnt="4">
        <dgm:presLayoutVars>
          <dgm:chMax val="0"/>
          <dgm:chPref val="0"/>
          <dgm:bulletEnabled val="1"/>
        </dgm:presLayoutVars>
      </dgm:prSet>
      <dgm:spPr/>
    </dgm:pt>
  </dgm:ptLst>
  <dgm:cxnLst>
    <dgm:cxn modelId="{97CA2323-988F-419E-9F2D-65D496C7DD5D}" srcId="{3A4B0251-542E-4F30-946B-E579E04406C3}" destId="{C3E18FDC-1067-4D02-BA3B-3C76A4861458}" srcOrd="3" destOrd="0" parTransId="{2664C291-8162-4AC6-A123-F3F772DCE2CF}" sibTransId="{C2A1C794-2E5C-4DDE-ADF4-D5944898D166}"/>
    <dgm:cxn modelId="{16363565-7AE3-4307-9DDA-08FA50054CB1}" type="presOf" srcId="{0B7EA407-47D7-4A2C-82FB-2998242CFFCA}" destId="{C16A9A8D-3C00-4515-94F7-44A80B7B9DF9}" srcOrd="0" destOrd="0" presId="urn:microsoft.com/office/officeart/2005/8/layout/chevron1"/>
    <dgm:cxn modelId="{D8D5D373-D331-4B97-90BB-737EA691864E}" srcId="{3A4B0251-542E-4F30-946B-E579E04406C3}" destId="{0B7EA407-47D7-4A2C-82FB-2998242CFFCA}" srcOrd="0" destOrd="0" parTransId="{B5AB3762-F271-49C6-A40A-DB7F8A5255E7}" sibTransId="{1E2EA36E-714D-42A8-9487-3BC99817662E}"/>
    <dgm:cxn modelId="{40B660A9-E5DD-4DEA-9A11-E89D0AA21326}" srcId="{3A4B0251-542E-4F30-946B-E579E04406C3}" destId="{17BD803C-625D-44B0-A14A-101B81F61000}" srcOrd="1" destOrd="0" parTransId="{0D938603-B6A5-4995-AB1D-E1DDD05EC215}" sibTransId="{41C1175C-0C2E-4E6A-B26B-4E5DEA79A4F8}"/>
    <dgm:cxn modelId="{DD8B4BCB-FE44-4543-B34B-5C0DD81BB3F7}" srcId="{3A4B0251-542E-4F30-946B-E579E04406C3}" destId="{20F52C0C-1FBA-4350-B470-2ED756CBFF12}" srcOrd="2" destOrd="0" parTransId="{C4ECAC01-1870-43BB-BCEA-8D164A95FE0E}" sibTransId="{37705744-DA6A-4EC5-8A3D-8727B3A48CED}"/>
    <dgm:cxn modelId="{875227D3-4C1A-412C-AC1E-BD8C8C4E8943}" type="presOf" srcId="{17BD803C-625D-44B0-A14A-101B81F61000}" destId="{38F459DE-CE87-4C9B-ABC4-552ED4806D6A}" srcOrd="0" destOrd="0" presId="urn:microsoft.com/office/officeart/2005/8/layout/chevron1"/>
    <dgm:cxn modelId="{25E740EC-5246-4BE8-950F-1D44042CF930}" type="presOf" srcId="{C3E18FDC-1067-4D02-BA3B-3C76A4861458}" destId="{0FBDCD9B-010A-4123-AAB4-2D3669DBFD95}" srcOrd="0" destOrd="0" presId="urn:microsoft.com/office/officeart/2005/8/layout/chevron1"/>
    <dgm:cxn modelId="{A42943EF-C0A4-4B2E-A067-AE54299576F3}" type="presOf" srcId="{3A4B0251-542E-4F30-946B-E579E04406C3}" destId="{30BE4E81-00C1-43BD-A931-97B1C5A7D184}" srcOrd="0" destOrd="0" presId="urn:microsoft.com/office/officeart/2005/8/layout/chevron1"/>
    <dgm:cxn modelId="{DC1CBDF4-D5F0-439D-82F2-F69F35B3085B}" type="presOf" srcId="{20F52C0C-1FBA-4350-B470-2ED756CBFF12}" destId="{4A852442-3723-4B47-9800-EAD2A9EBBBB4}" srcOrd="0" destOrd="0" presId="urn:microsoft.com/office/officeart/2005/8/layout/chevron1"/>
    <dgm:cxn modelId="{978BF40D-F711-4CB0-BD21-42C7D3871EFC}" type="presParOf" srcId="{30BE4E81-00C1-43BD-A931-97B1C5A7D184}" destId="{C16A9A8D-3C00-4515-94F7-44A80B7B9DF9}" srcOrd="0" destOrd="0" presId="urn:microsoft.com/office/officeart/2005/8/layout/chevron1"/>
    <dgm:cxn modelId="{CB007864-4D20-4EAF-BC94-873EB9ED681C}" type="presParOf" srcId="{30BE4E81-00C1-43BD-A931-97B1C5A7D184}" destId="{BAD00BA6-FBD6-402A-8C57-765AE87C8502}" srcOrd="1" destOrd="0" presId="urn:microsoft.com/office/officeart/2005/8/layout/chevron1"/>
    <dgm:cxn modelId="{25252D22-0B4B-4383-BD66-85AD8F873934}" type="presParOf" srcId="{30BE4E81-00C1-43BD-A931-97B1C5A7D184}" destId="{38F459DE-CE87-4C9B-ABC4-552ED4806D6A}" srcOrd="2" destOrd="0" presId="urn:microsoft.com/office/officeart/2005/8/layout/chevron1"/>
    <dgm:cxn modelId="{420759EB-48EA-4D19-B6AE-0601B79D1691}" type="presParOf" srcId="{30BE4E81-00C1-43BD-A931-97B1C5A7D184}" destId="{B1055A97-3C37-46B5-8B76-075D7B0FD12F}" srcOrd="3" destOrd="0" presId="urn:microsoft.com/office/officeart/2005/8/layout/chevron1"/>
    <dgm:cxn modelId="{84EDF735-7158-4A44-9BF0-002D8DF74D1E}" type="presParOf" srcId="{30BE4E81-00C1-43BD-A931-97B1C5A7D184}" destId="{4A852442-3723-4B47-9800-EAD2A9EBBBB4}" srcOrd="4" destOrd="0" presId="urn:microsoft.com/office/officeart/2005/8/layout/chevron1"/>
    <dgm:cxn modelId="{25235C86-9F1E-4601-BB43-F243C4F373F8}" type="presParOf" srcId="{30BE4E81-00C1-43BD-A931-97B1C5A7D184}" destId="{C2F73C48-6256-4ED5-8A01-9128A94B3D16}" srcOrd="5" destOrd="0" presId="urn:microsoft.com/office/officeart/2005/8/layout/chevron1"/>
    <dgm:cxn modelId="{C5B1B51B-7F8E-4000-A8BA-DBB760BB3E39}" type="presParOf" srcId="{30BE4E81-00C1-43BD-A931-97B1C5A7D184}" destId="{0FBDCD9B-010A-4123-AAB4-2D3669DBFD9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A9A8D-3C00-4515-94F7-44A80B7B9DF9}">
      <dsp:nvSpPr>
        <dsp:cNvPr id="0" name=""/>
        <dsp:cNvSpPr/>
      </dsp:nvSpPr>
      <dsp:spPr>
        <a:xfrm>
          <a:off x="3629" y="308544"/>
          <a:ext cx="2112498" cy="844999"/>
        </a:xfrm>
        <a:prstGeom prst="chevron">
          <a:avLst/>
        </a:prstGeom>
        <a:solidFill>
          <a:srgbClr val="FFBE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dirty="0"/>
            <a:t>Plan</a:t>
          </a:r>
        </a:p>
        <a:p>
          <a:pPr marL="0" lvl="0" indent="0" algn="ctr" defTabSz="1200150">
            <a:lnSpc>
              <a:spcPct val="90000"/>
            </a:lnSpc>
            <a:spcBef>
              <a:spcPct val="0"/>
            </a:spcBef>
            <a:spcAft>
              <a:spcPct val="35000"/>
            </a:spcAft>
            <a:buNone/>
          </a:pPr>
          <a:r>
            <a:rPr lang="fr-FR" sz="2700" kern="1200" dirty="0"/>
            <a:t>3 mois</a:t>
          </a:r>
        </a:p>
      </dsp:txBody>
      <dsp:txXfrm>
        <a:off x="426129" y="308544"/>
        <a:ext cx="1267499" cy="844999"/>
      </dsp:txXfrm>
    </dsp:sp>
    <dsp:sp modelId="{38F459DE-CE87-4C9B-ABC4-552ED4806D6A}">
      <dsp:nvSpPr>
        <dsp:cNvPr id="0" name=""/>
        <dsp:cNvSpPr/>
      </dsp:nvSpPr>
      <dsp:spPr>
        <a:xfrm>
          <a:off x="1904878" y="308544"/>
          <a:ext cx="2112498" cy="844999"/>
        </a:xfrm>
        <a:prstGeom prst="chevron">
          <a:avLst/>
        </a:prstGeom>
        <a:solidFill>
          <a:srgbClr val="FFBE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dirty="0"/>
            <a:t>Do</a:t>
          </a:r>
        </a:p>
        <a:p>
          <a:pPr marL="0" lvl="0" indent="0" algn="ctr" defTabSz="1200150">
            <a:lnSpc>
              <a:spcPct val="90000"/>
            </a:lnSpc>
            <a:spcBef>
              <a:spcPct val="0"/>
            </a:spcBef>
            <a:spcAft>
              <a:spcPct val="35000"/>
            </a:spcAft>
            <a:buNone/>
          </a:pPr>
          <a:r>
            <a:rPr lang="fr-FR" sz="2700" kern="1200" dirty="0"/>
            <a:t>3 mois</a:t>
          </a:r>
        </a:p>
      </dsp:txBody>
      <dsp:txXfrm>
        <a:off x="2327378" y="308544"/>
        <a:ext cx="1267499" cy="844999"/>
      </dsp:txXfrm>
    </dsp:sp>
    <dsp:sp modelId="{4A852442-3723-4B47-9800-EAD2A9EBBBB4}">
      <dsp:nvSpPr>
        <dsp:cNvPr id="0" name=""/>
        <dsp:cNvSpPr/>
      </dsp:nvSpPr>
      <dsp:spPr>
        <a:xfrm>
          <a:off x="3806127" y="308544"/>
          <a:ext cx="2112498" cy="844999"/>
        </a:xfrm>
        <a:prstGeom prst="chevron">
          <a:avLst/>
        </a:prstGeom>
        <a:solidFill>
          <a:srgbClr val="FFBE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dirty="0"/>
            <a:t>Check</a:t>
          </a:r>
        </a:p>
        <a:p>
          <a:pPr marL="0" lvl="0" indent="0" algn="ctr" defTabSz="1200150">
            <a:lnSpc>
              <a:spcPct val="90000"/>
            </a:lnSpc>
            <a:spcBef>
              <a:spcPct val="0"/>
            </a:spcBef>
            <a:spcAft>
              <a:spcPct val="35000"/>
            </a:spcAft>
            <a:buNone/>
          </a:pPr>
          <a:r>
            <a:rPr lang="fr-FR" sz="2700" kern="1200" dirty="0"/>
            <a:t>1 mois</a:t>
          </a:r>
        </a:p>
      </dsp:txBody>
      <dsp:txXfrm>
        <a:off x="4228627" y="308544"/>
        <a:ext cx="1267499" cy="844999"/>
      </dsp:txXfrm>
    </dsp:sp>
    <dsp:sp modelId="{0FBDCD9B-010A-4123-AAB4-2D3669DBFD95}">
      <dsp:nvSpPr>
        <dsp:cNvPr id="0" name=""/>
        <dsp:cNvSpPr/>
      </dsp:nvSpPr>
      <dsp:spPr>
        <a:xfrm>
          <a:off x="5707376" y="308544"/>
          <a:ext cx="2112498" cy="844999"/>
        </a:xfrm>
        <a:prstGeom prst="chevron">
          <a:avLst/>
        </a:prstGeom>
        <a:solidFill>
          <a:srgbClr val="FFBE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dirty="0"/>
            <a:t>Act</a:t>
          </a:r>
        </a:p>
        <a:p>
          <a:pPr marL="0" lvl="0" indent="0" algn="ctr" defTabSz="1200150">
            <a:lnSpc>
              <a:spcPct val="90000"/>
            </a:lnSpc>
            <a:spcBef>
              <a:spcPct val="0"/>
            </a:spcBef>
            <a:spcAft>
              <a:spcPct val="35000"/>
            </a:spcAft>
            <a:buNone/>
          </a:pPr>
          <a:r>
            <a:rPr lang="fr-FR" sz="2700" kern="1200" dirty="0"/>
            <a:t>1 mois</a:t>
          </a:r>
        </a:p>
      </dsp:txBody>
      <dsp:txXfrm>
        <a:off x="6129876" y="308544"/>
        <a:ext cx="1267499" cy="844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0163" y="9525"/>
            <a:ext cx="2998788" cy="4492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b="0" i="1">
                <a:latin typeface="Times New Roman" pitchFamily="18" charset="0"/>
                <a:ea typeface="+mn-ea"/>
                <a:cs typeface="+mn-cs"/>
              </a:defRPr>
            </a:lvl1pPr>
          </a:lstStyle>
          <a:p>
            <a:pPr>
              <a:defRPr/>
            </a:pPr>
            <a:endParaRPr lang="fr-FR"/>
          </a:p>
        </p:txBody>
      </p:sp>
      <p:sp>
        <p:nvSpPr>
          <p:cNvPr id="3075" name="Rectangle 3"/>
          <p:cNvSpPr>
            <a:spLocks noGrp="1" noChangeArrowheads="1"/>
          </p:cNvSpPr>
          <p:nvPr>
            <p:ph type="dt" sz="quarter" idx="1"/>
          </p:nvPr>
        </p:nvSpPr>
        <p:spPr bwMode="auto">
          <a:xfrm>
            <a:off x="3886200" y="9525"/>
            <a:ext cx="2998788" cy="4492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b="0" i="1">
                <a:latin typeface="Times New Roman" pitchFamily="18" charset="0"/>
                <a:ea typeface="+mn-ea"/>
                <a:cs typeface="+mn-cs"/>
              </a:defRPr>
            </a:lvl1pPr>
          </a:lstStyle>
          <a:p>
            <a:pPr>
              <a:defRPr/>
            </a:pPr>
            <a:endParaRPr lang="fr-FR"/>
          </a:p>
        </p:txBody>
      </p:sp>
      <p:sp>
        <p:nvSpPr>
          <p:cNvPr id="3076" name="Rectangle 4"/>
          <p:cNvSpPr>
            <a:spLocks noGrp="1" noChangeArrowheads="1"/>
          </p:cNvSpPr>
          <p:nvPr>
            <p:ph type="ftr" sz="quarter" idx="2"/>
          </p:nvPr>
        </p:nvSpPr>
        <p:spPr bwMode="auto">
          <a:xfrm>
            <a:off x="-30163" y="9290050"/>
            <a:ext cx="2998788" cy="4492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b="0" i="1">
                <a:latin typeface="Times New Roman" pitchFamily="18" charset="0"/>
                <a:ea typeface="+mn-ea"/>
                <a:cs typeface="+mn-cs"/>
              </a:defRPr>
            </a:lvl1pPr>
          </a:lstStyle>
          <a:p>
            <a:pPr>
              <a:defRPr/>
            </a:pPr>
            <a:endParaRPr lang="fr-FR"/>
          </a:p>
        </p:txBody>
      </p:sp>
      <p:sp>
        <p:nvSpPr>
          <p:cNvPr id="3077" name="Rectangle 5"/>
          <p:cNvSpPr>
            <a:spLocks noGrp="1" noChangeArrowheads="1"/>
          </p:cNvSpPr>
          <p:nvPr>
            <p:ph type="sldNum" sz="quarter" idx="3"/>
          </p:nvPr>
        </p:nvSpPr>
        <p:spPr bwMode="auto">
          <a:xfrm>
            <a:off x="3886200" y="9290050"/>
            <a:ext cx="2998788" cy="4492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b="0" i="1"/>
            </a:lvl1pPr>
          </a:lstStyle>
          <a:p>
            <a:pPr>
              <a:defRPr/>
            </a:pPr>
            <a:fld id="{8171524B-E331-4BE6-8C7D-716F06460E2D}" type="slidenum">
              <a:rPr lang="fr-FR"/>
              <a:pPr>
                <a:defRPr/>
              </a:pPr>
              <a:t>‹N°›</a:t>
            </a:fld>
            <a:endParaRPr lang="fr-FR"/>
          </a:p>
        </p:txBody>
      </p:sp>
    </p:spTree>
    <p:extLst>
      <p:ext uri="{BB962C8B-B14F-4D97-AF65-F5344CB8AC3E}">
        <p14:creationId xmlns:p14="http://schemas.microsoft.com/office/powerpoint/2010/main" val="419562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b="0" i="1">
                <a:latin typeface="Times New Roman" pitchFamily="18" charset="0"/>
                <a:ea typeface="+mn-ea"/>
                <a:cs typeface="+mn-cs"/>
              </a:defRPr>
            </a:lvl1pPr>
          </a:lstStyle>
          <a:p>
            <a:pPr>
              <a:defRPr/>
            </a:pPr>
            <a:endParaRPr lang="fr-FR"/>
          </a:p>
        </p:txBody>
      </p:sp>
      <p:sp>
        <p:nvSpPr>
          <p:cNvPr id="2051" name="Rectangle 3"/>
          <p:cNvSpPr>
            <a:spLocks noGrp="1" noChangeArrowheads="1"/>
          </p:cNvSpPr>
          <p:nvPr>
            <p:ph type="dt" idx="1"/>
          </p:nvPr>
        </p:nvSpPr>
        <p:spPr bwMode="auto">
          <a:xfrm>
            <a:off x="3883025" y="-1588"/>
            <a:ext cx="2973388"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b="0" i="1">
                <a:latin typeface="Times New Roman" pitchFamily="18" charset="0"/>
                <a:ea typeface="+mn-ea"/>
                <a:cs typeface="+mn-cs"/>
              </a:defRPr>
            </a:lvl1pPr>
          </a:lstStyle>
          <a:p>
            <a:pPr>
              <a:defRPr/>
            </a:pPr>
            <a:endParaRPr lang="fr-FR"/>
          </a:p>
        </p:txBody>
      </p:sp>
      <p:sp>
        <p:nvSpPr>
          <p:cNvPr id="33796" name="Rectangle 4"/>
          <p:cNvSpPr>
            <a:spLocks noGrp="1" noRot="1" noChangeAspect="1" noChangeArrowheads="1" noTextEdit="1"/>
          </p:cNvSpPr>
          <p:nvPr>
            <p:ph type="sldImg" idx="2"/>
          </p:nvPr>
        </p:nvSpPr>
        <p:spPr bwMode="auto">
          <a:xfrm>
            <a:off x="1001713" y="739775"/>
            <a:ext cx="4852987" cy="364013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54" name="Rectangle 6"/>
          <p:cNvSpPr>
            <a:spLocks noGrp="1" noChangeArrowheads="1"/>
          </p:cNvSpPr>
          <p:nvPr>
            <p:ph type="ftr" sz="quarter" idx="4"/>
          </p:nvPr>
        </p:nvSpPr>
        <p:spPr bwMode="auto">
          <a:xfrm>
            <a:off x="-1588" y="9263063"/>
            <a:ext cx="2973388"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b="0" i="1">
                <a:latin typeface="Times New Roman" pitchFamily="18" charset="0"/>
                <a:ea typeface="+mn-ea"/>
                <a:cs typeface="+mn-cs"/>
              </a:defRPr>
            </a:lvl1pPr>
          </a:lstStyle>
          <a:p>
            <a:pPr>
              <a:defRPr/>
            </a:pPr>
            <a:endParaRPr lang="fr-FR"/>
          </a:p>
        </p:txBody>
      </p:sp>
      <p:sp>
        <p:nvSpPr>
          <p:cNvPr id="2055" name="Rectangle 7"/>
          <p:cNvSpPr>
            <a:spLocks noGrp="1" noChangeArrowheads="1"/>
          </p:cNvSpPr>
          <p:nvPr>
            <p:ph type="sldNum" sz="quarter" idx="5"/>
          </p:nvPr>
        </p:nvSpPr>
        <p:spPr bwMode="auto">
          <a:xfrm>
            <a:off x="3883025" y="9263063"/>
            <a:ext cx="2973388"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b="0" i="1"/>
            </a:lvl1pPr>
          </a:lstStyle>
          <a:p>
            <a:pPr>
              <a:defRPr/>
            </a:pPr>
            <a:fld id="{1955A3C8-101B-4E00-83D1-C5C5E1B85BF9}" type="slidenum">
              <a:rPr lang="fr-FR"/>
              <a:pPr>
                <a:defRPr/>
              </a:pPr>
              <a:t>‹N°›</a:t>
            </a:fld>
            <a:endParaRPr lang="fr-FR"/>
          </a:p>
        </p:txBody>
      </p:sp>
    </p:spTree>
    <p:extLst>
      <p:ext uri="{BB962C8B-B14F-4D97-AF65-F5344CB8AC3E}">
        <p14:creationId xmlns:p14="http://schemas.microsoft.com/office/powerpoint/2010/main" val="4130587329"/>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3188"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1001713" y="739775"/>
            <a:ext cx="4852987" cy="3640138"/>
          </a:xfrm>
          <a:ln/>
        </p:spPr>
      </p:sp>
      <p:sp>
        <p:nvSpPr>
          <p:cNvPr id="36867" name="Espace réservé des commentaires 2"/>
          <p:cNvSpPr>
            <a:spLocks noGrp="1"/>
          </p:cNvSpPr>
          <p:nvPr>
            <p:ph type="body" idx="1"/>
          </p:nvPr>
        </p:nvSpPr>
        <p:spPr>
          <a:noFill/>
          <a:ln/>
        </p:spPr>
        <p:txBody>
          <a:bodyPr/>
          <a:lstStyle/>
          <a:p>
            <a:endParaRPr lang="fr-FR">
              <a:ea typeface="ＭＳ Ｐゴシック" charset="-128"/>
            </a:endParaRPr>
          </a:p>
        </p:txBody>
      </p:sp>
      <p:sp>
        <p:nvSpPr>
          <p:cNvPr id="36868" name="Espace réservé du numéro de diapositive 3"/>
          <p:cNvSpPr>
            <a:spLocks noGrp="1"/>
          </p:cNvSpPr>
          <p:nvPr>
            <p:ph type="sldNum" sz="quarter" idx="5"/>
          </p:nvPr>
        </p:nvSpPr>
        <p:spPr>
          <a:noFill/>
        </p:spPr>
        <p:txBody>
          <a:bodyPr/>
          <a:lstStyle/>
          <a:p>
            <a:fld id="{B729B92D-04DE-4450-9495-05064D04DFBD}"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1001713" y="739775"/>
            <a:ext cx="4852987" cy="3640138"/>
          </a:xfrm>
          <a:ln/>
        </p:spPr>
      </p:sp>
      <p:sp>
        <p:nvSpPr>
          <p:cNvPr id="36867" name="Espace réservé des commentaires 2"/>
          <p:cNvSpPr>
            <a:spLocks noGrp="1"/>
          </p:cNvSpPr>
          <p:nvPr>
            <p:ph type="body" idx="1"/>
          </p:nvPr>
        </p:nvSpPr>
        <p:spPr>
          <a:noFill/>
          <a:ln/>
        </p:spPr>
        <p:txBody>
          <a:bodyPr/>
          <a:lstStyle/>
          <a:p>
            <a:endParaRPr lang="fr-FR">
              <a:ea typeface="ＭＳ Ｐゴシック" charset="-128"/>
            </a:endParaRPr>
          </a:p>
        </p:txBody>
      </p:sp>
      <p:sp>
        <p:nvSpPr>
          <p:cNvPr id="36868" name="Espace réservé du numéro de diapositive 3"/>
          <p:cNvSpPr>
            <a:spLocks noGrp="1"/>
          </p:cNvSpPr>
          <p:nvPr>
            <p:ph type="sldNum" sz="quarter" idx="5"/>
          </p:nvPr>
        </p:nvSpPr>
        <p:spPr>
          <a:noFill/>
        </p:spPr>
        <p:txBody>
          <a:bodyPr/>
          <a:lstStyle/>
          <a:p>
            <a:fld id="{B729B92D-04DE-4450-9495-05064D04DFBD}" type="slidenum">
              <a:rPr lang="fr-FR" smtClean="0"/>
              <a:pPr/>
              <a:t>2</a:t>
            </a:fld>
            <a:endParaRPr lang="fr-FR"/>
          </a:p>
        </p:txBody>
      </p:sp>
    </p:spTree>
    <p:extLst>
      <p:ext uri="{BB962C8B-B14F-4D97-AF65-F5344CB8AC3E}">
        <p14:creationId xmlns:p14="http://schemas.microsoft.com/office/powerpoint/2010/main" val="340187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4F85-74A1-4706-B336-346386123EE6}" type="slidenum">
              <a:rPr lang="en-US"/>
              <a:pPr/>
              <a:t>3</a:t>
            </a:fld>
            <a:endParaRPr lang="en-US"/>
          </a:p>
        </p:txBody>
      </p:sp>
      <p:sp>
        <p:nvSpPr>
          <p:cNvPr id="56322" name="Rectangle 2"/>
          <p:cNvSpPr>
            <a:spLocks noGrp="1" noRot="1" noChangeAspect="1" noChangeArrowheads="1" noTextEdit="1"/>
          </p:cNvSpPr>
          <p:nvPr>
            <p:ph type="sldImg"/>
          </p:nvPr>
        </p:nvSpPr>
        <p:spPr>
          <a:xfrm>
            <a:off x="992188" y="731838"/>
            <a:ext cx="4873625" cy="3656012"/>
          </a:xfrm>
          <a:ln/>
        </p:spPr>
      </p:sp>
      <p:sp>
        <p:nvSpPr>
          <p:cNvPr id="56323" name="Rectangle 3"/>
          <p:cNvSpPr>
            <a:spLocks noGrp="1" noChangeArrowheads="1"/>
          </p:cNvSpPr>
          <p:nvPr>
            <p:ph type="body" idx="1"/>
          </p:nvPr>
        </p:nvSpPr>
        <p:spPr>
          <a:xfrm>
            <a:off x="913568" y="4633099"/>
            <a:ext cx="5027689" cy="4386044"/>
          </a:xfrm>
        </p:spPr>
        <p:txBody>
          <a:bodyPr/>
          <a:lstStyle/>
          <a:p>
            <a:endParaRPr lang="en-US" dirty="0"/>
          </a:p>
        </p:txBody>
      </p:sp>
    </p:spTree>
    <p:extLst>
      <p:ext uri="{BB962C8B-B14F-4D97-AF65-F5344CB8AC3E}">
        <p14:creationId xmlns:p14="http://schemas.microsoft.com/office/powerpoint/2010/main" val="81143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762000" rtl="0" eaLnBrk="0" fontAlgn="base" latinLnBrk="0" hangingPunct="0">
              <a:lnSpc>
                <a:spcPct val="100000"/>
              </a:lnSpc>
              <a:spcBef>
                <a:spcPct val="0"/>
              </a:spcBef>
              <a:spcAft>
                <a:spcPct val="0"/>
              </a:spcAft>
              <a:buClrTx/>
              <a:buSzTx/>
              <a:buFontTx/>
              <a:buNone/>
              <a:tabLst/>
              <a:defRPr/>
            </a:pPr>
            <a:fld id="{1955A3C8-101B-4E00-83D1-C5C5E1B85BF9}" type="slidenum">
              <a:rPr kumimoji="0" lang="fr-FR" sz="1000" b="0" i="1"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r" defTabSz="762000" rtl="0" eaLnBrk="0" fontAlgn="base" latinLnBrk="0" hangingPunct="0">
                <a:lnSpc>
                  <a:spcPct val="100000"/>
                </a:lnSpc>
                <a:spcBef>
                  <a:spcPct val="0"/>
                </a:spcBef>
                <a:spcAft>
                  <a:spcPct val="0"/>
                </a:spcAft>
                <a:buClrTx/>
                <a:buSzTx/>
                <a:buFontTx/>
                <a:buNone/>
                <a:tabLst/>
                <a:defRPr/>
              </a:pPr>
              <a:t>4</a:t>
            </a:fld>
            <a:endParaRPr kumimoji="0" lang="fr-FR" sz="1000" b="0" i="1" u="none" strike="noStrike" kern="1200" cap="none" spc="0" normalizeH="0" baseline="0" noProof="0">
              <a:ln>
                <a:noFill/>
              </a:ln>
              <a:solidFill>
                <a:srgbClr val="000000"/>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3719708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497EDCA2-69C5-4615-8166-978852DA6599}"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603256" y="6597352"/>
            <a:ext cx="514400" cy="260648"/>
          </a:xfrm>
        </p:spPr>
        <p:txBody>
          <a:bodyPr/>
          <a:lstStyle/>
          <a:p>
            <a:fld id="{CF4668DC-857F-487D-BFFA-8C0CA5037977}" type="slidenum">
              <a:rPr lang="fr-BE" smtClean="0"/>
              <a:pPr/>
              <a:t>‹N°›</a:t>
            </a:fld>
            <a:endParaRPr lang="fr-BE" dirty="0"/>
          </a:p>
        </p:txBody>
      </p:sp>
      <p:pic>
        <p:nvPicPr>
          <p:cNvPr id="7" name="Picture 6"/>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1456" y="142852"/>
            <a:ext cx="1409700" cy="3524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68FCB109-F612-495A-98B9-F83385F0765A}"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31A44C9-3F3C-45EA-AB2E-13B187C32D4F}"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228600"/>
            <a:ext cx="1943100" cy="57150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85800" y="228600"/>
            <a:ext cx="5693834"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EDF2BF5-BC12-4531-88F6-1668242FB045}"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imple et contenu">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rot="10800000">
            <a:off x="0" y="6429375"/>
            <a:ext cx="1143000" cy="46038"/>
          </a:xfrm>
          <a:prstGeom prst="rect">
            <a:avLst/>
          </a:prstGeom>
          <a:gradFill rotWithShape="0">
            <a:gsLst>
              <a:gs pos="0">
                <a:schemeClr val="accent6">
                  <a:lumMod val="50000"/>
                  <a:lumOff val="50000"/>
                </a:schemeClr>
              </a:gs>
              <a:gs pos="100000">
                <a:schemeClr val="bg1"/>
              </a:gs>
            </a:gsLst>
            <a:lin ang="0" scaled="1"/>
          </a:gradFill>
          <a:ln w="0">
            <a:noFill/>
            <a:miter lim="800000"/>
            <a:headEnd/>
            <a:tailEnd/>
          </a:ln>
        </p:spPr>
        <p:txBody>
          <a:bodyPr wrap="none" anchor="ctr"/>
          <a:lstStyle/>
          <a:p>
            <a:pPr algn="ctr" eaLnBrk="0" hangingPunct="0">
              <a:defRPr/>
            </a:pPr>
            <a:endParaRPr lang="fr-FR">
              <a:latin typeface="Arial" charset="0"/>
            </a:endParaRPr>
          </a:p>
        </p:txBody>
      </p:sp>
      <p:sp>
        <p:nvSpPr>
          <p:cNvPr id="2" name="Titre 1"/>
          <p:cNvSpPr>
            <a:spLocks noGrp="1"/>
          </p:cNvSpPr>
          <p:nvPr>
            <p:ph type="title"/>
          </p:nvPr>
        </p:nvSpPr>
        <p:spPr>
          <a:xfrm>
            <a:off x="1512000" y="500050"/>
            <a:ext cx="6120000" cy="500058"/>
          </a:xfrm>
        </p:spPr>
        <p:txBody>
          <a:bodyPr>
            <a:normAutofit/>
          </a:bodyPr>
          <a:lstStyle>
            <a:lvl1pPr>
              <a:defRPr sz="2000" b="1">
                <a:latin typeface="+mn-lt"/>
              </a:defRPr>
            </a:lvl1pPr>
          </a:lstStyle>
          <a:p>
            <a:r>
              <a:rPr lang="fr-FR"/>
              <a:t>Cliquez pour modifier le style du titre</a:t>
            </a:r>
            <a:endParaRPr lang="fr-FR" dirty="0"/>
          </a:p>
        </p:txBody>
      </p:sp>
      <p:sp>
        <p:nvSpPr>
          <p:cNvPr id="7" name="Espace réservé du contenu 6"/>
          <p:cNvSpPr>
            <a:spLocks noGrp="1"/>
          </p:cNvSpPr>
          <p:nvPr>
            <p:ph sz="quarter" idx="13"/>
          </p:nvPr>
        </p:nvSpPr>
        <p:spPr>
          <a:xfrm>
            <a:off x="584308" y="1836000"/>
            <a:ext cx="7975385" cy="4320000"/>
          </a:xfrm>
        </p:spPr>
        <p:txBody>
          <a:bodyPr/>
          <a:lstStyle>
            <a:lvl1pPr>
              <a:defRPr sz="1400"/>
            </a:lvl1pPr>
            <a:lvl2pPr>
              <a:defRPr sz="1200"/>
            </a:lvl2pPr>
            <a:lvl3pPr>
              <a:defRPr sz="110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Footer Placeholder 5"/>
          <p:cNvSpPr>
            <a:spLocks noGrp="1" noChangeArrowheads="1"/>
          </p:cNvSpPr>
          <p:nvPr>
            <p:ph type="ftr" sz="quarter" idx="18"/>
          </p:nvPr>
        </p:nvSpPr>
        <p:spPr>
          <a:xfrm>
            <a:off x="2074985" y="6324600"/>
            <a:ext cx="4994031" cy="457200"/>
          </a:xfrm>
          <a:prstGeom prst="rect">
            <a:avLst/>
          </a:prstGeom>
        </p:spPr>
        <p:txBody>
          <a:bodyPr/>
          <a:lstStyle>
            <a:lvl1pPr>
              <a:defRPr sz="800"/>
            </a:lvl1pPr>
          </a:lstStyle>
          <a:p>
            <a:pPr>
              <a:defRPr/>
            </a:pPr>
            <a:r>
              <a:rPr lang="fr-FR"/>
              <a:t>Nouvelle usine (V.0)</a:t>
            </a:r>
          </a:p>
        </p:txBody>
      </p:sp>
      <p:sp>
        <p:nvSpPr>
          <p:cNvPr id="8" name="Date Placeholder 7"/>
          <p:cNvSpPr>
            <a:spLocks noGrp="1" noChangeArrowheads="1"/>
          </p:cNvSpPr>
          <p:nvPr>
            <p:ph type="dt" sz="half" idx="19"/>
          </p:nvPr>
        </p:nvSpPr>
        <p:spPr>
          <a:xfrm>
            <a:off x="70338" y="6267450"/>
            <a:ext cx="1929912" cy="514350"/>
          </a:xfrm>
          <a:prstGeom prst="rect">
            <a:avLst/>
          </a:prstGeom>
        </p:spPr>
        <p:txBody>
          <a:bodyPr/>
          <a:lstStyle>
            <a:lvl1pPr>
              <a:defRPr sz="800"/>
            </a:lvl1pPr>
          </a:lstStyle>
          <a:p>
            <a:pPr>
              <a:defRPr/>
            </a:pPr>
            <a:fld id="{60E29609-0381-49CE-8D01-796EB187A86D}" type="datetime1">
              <a:rPr lang="fr-FR" smtClean="0"/>
              <a:pPr>
                <a:defRPr/>
              </a:pPr>
              <a:t>24/02/2019</a:t>
            </a:fld>
            <a:endParaRPr lang="fr-FR"/>
          </a:p>
        </p:txBody>
      </p:sp>
      <p:sp>
        <p:nvSpPr>
          <p:cNvPr id="9" name="Slide Number Placeholder 8"/>
          <p:cNvSpPr>
            <a:spLocks noGrp="1" noChangeArrowheads="1"/>
          </p:cNvSpPr>
          <p:nvPr>
            <p:ph type="sldNum" sz="quarter" idx="20"/>
          </p:nvPr>
        </p:nvSpPr>
        <p:spPr>
          <a:xfrm>
            <a:off x="7315200" y="6267450"/>
            <a:ext cx="1828800" cy="514350"/>
          </a:xfrm>
          <a:prstGeom prst="rect">
            <a:avLst/>
          </a:prstGeom>
        </p:spPr>
        <p:txBody>
          <a:bodyPr/>
          <a:lstStyle>
            <a:lvl1pPr>
              <a:defRPr/>
            </a:lvl1pPr>
          </a:lstStyle>
          <a:p>
            <a:pPr>
              <a:defRPr/>
            </a:pPr>
            <a:fld id="{780FF801-8FDD-40F5-B922-229174724FF7}"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roconseil">
    <p:bg>
      <p:bgRef idx="1001">
        <a:schemeClr val="bg1"/>
      </p:bgRef>
    </p:bg>
    <p:spTree>
      <p:nvGrpSpPr>
        <p:cNvPr id="1" name=""/>
        <p:cNvGrpSpPr/>
        <p:nvPr/>
      </p:nvGrpSpPr>
      <p:grpSpPr>
        <a:xfrm>
          <a:off x="0" y="0"/>
          <a:ext cx="0" cy="0"/>
          <a:chOff x="0" y="0"/>
          <a:chExt cx="0" cy="0"/>
        </a:xfrm>
      </p:grpSpPr>
      <p:pic>
        <p:nvPicPr>
          <p:cNvPr id="4" name="Picture 10" descr="fond2"/>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userDrawn="1"/>
        </p:nvSpPr>
        <p:spPr>
          <a:xfrm>
            <a:off x="351692" y="6643688"/>
            <a:ext cx="3758712" cy="215900"/>
          </a:xfrm>
          <a:prstGeom prst="rect">
            <a:avLst/>
          </a:prstGeom>
          <a:noFill/>
        </p:spPr>
        <p:txBody>
          <a:bodyPr>
            <a:spAutoFit/>
          </a:bodyPr>
          <a:lstStyle/>
          <a:p>
            <a:pPr eaLnBrk="0" hangingPunct="0">
              <a:defRPr/>
            </a:pPr>
            <a:r>
              <a:rPr lang="fr-FR" sz="800" b="0" dirty="0">
                <a:solidFill>
                  <a:schemeClr val="bg1">
                    <a:lumMod val="50000"/>
                  </a:schemeClr>
                </a:solidFill>
                <a:latin typeface="Arial" charset="0"/>
              </a:rPr>
              <a:t>40, Bd Edgar Quinet - 75014 Paris</a:t>
            </a:r>
            <a:r>
              <a:rPr lang="fr-FR" sz="800" b="0" dirty="0">
                <a:solidFill>
                  <a:srgbClr val="CC3300"/>
                </a:solidFill>
                <a:latin typeface="Arial" charset="0"/>
              </a:rPr>
              <a:t> </a:t>
            </a:r>
            <a:r>
              <a:rPr lang="fr-FR" sz="800" b="0" dirty="0" err="1">
                <a:solidFill>
                  <a:srgbClr val="CC3300"/>
                </a:solidFill>
                <a:latin typeface="Arial" charset="0"/>
              </a:rPr>
              <a:t>proconseil.net</a:t>
            </a:r>
            <a:r>
              <a:rPr lang="fr-FR" sz="800" b="0" dirty="0">
                <a:solidFill>
                  <a:srgbClr val="CC3300"/>
                </a:solidFill>
                <a:latin typeface="Arial" charset="0"/>
              </a:rPr>
              <a:t>   </a:t>
            </a:r>
            <a:r>
              <a:rPr lang="fr-FR" sz="800" b="0" i="1" dirty="0">
                <a:solidFill>
                  <a:schemeClr val="bg1">
                    <a:lumMod val="50000"/>
                  </a:schemeClr>
                </a:solidFill>
                <a:latin typeface="Arial" charset="0"/>
              </a:rPr>
              <a:t>Tous droits réservés </a:t>
            </a:r>
          </a:p>
        </p:txBody>
      </p:sp>
      <p:pic>
        <p:nvPicPr>
          <p:cNvPr id="6" name="Image 10" descr="Logo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17638" y="357188"/>
            <a:ext cx="923192" cy="654050"/>
          </a:xfrm>
          <a:prstGeom prst="rect">
            <a:avLst/>
          </a:prstGeom>
          <a:noFill/>
          <a:ln w="9525">
            <a:noFill/>
            <a:miter lim="800000"/>
            <a:headEnd/>
            <a:tailEnd/>
          </a:ln>
        </p:spPr>
      </p:pic>
      <p:sp>
        <p:nvSpPr>
          <p:cNvPr id="15" name="Espace réservé du contenu 12"/>
          <p:cNvSpPr>
            <a:spLocks noGrp="1"/>
          </p:cNvSpPr>
          <p:nvPr>
            <p:ph sz="quarter" idx="13"/>
          </p:nvPr>
        </p:nvSpPr>
        <p:spPr>
          <a:xfrm>
            <a:off x="4506057" y="1071552"/>
            <a:ext cx="4352223" cy="5000659"/>
          </a:xfrm>
        </p:spPr>
        <p:txBody>
          <a:bodyPr/>
          <a:lstStyle>
            <a:lvl1pPr marL="0" indent="0" algn="ctr">
              <a:buNone/>
              <a:defRPr sz="2400"/>
            </a:lvl1pPr>
            <a:lvl2pPr marL="750888" indent="-342900">
              <a:buClr>
                <a:schemeClr val="accent1"/>
              </a:buClr>
              <a:buFont typeface="+mj-lt"/>
              <a:buAutoNum type="arabicPeriod"/>
              <a:defRPr sz="1600">
                <a:solidFill>
                  <a:schemeClr val="accent3">
                    <a:lumMod val="50000"/>
                  </a:schemeClr>
                </a:solidFill>
              </a:defRPr>
            </a:lvl2pPr>
            <a:lvl3pPr marL="1158875" indent="-342900">
              <a:buClr>
                <a:schemeClr val="accent1"/>
              </a:buClr>
              <a:buFont typeface="+mj-lt"/>
              <a:buAutoNum type="arabicPeriod"/>
              <a:defRPr sz="1600">
                <a:solidFill>
                  <a:schemeClr val="accent3">
                    <a:lumMod val="50000"/>
                  </a:schemeClr>
                </a:solidFill>
              </a:defRPr>
            </a:lvl3pPr>
            <a:lvl4pPr marL="1566863" indent="-342900">
              <a:buClr>
                <a:schemeClr val="accent1"/>
              </a:buClr>
              <a:buFont typeface="+mj-lt"/>
              <a:buAutoNum type="arabicPeriod"/>
              <a:defRPr sz="1600">
                <a:solidFill>
                  <a:schemeClr val="tx1"/>
                </a:solidFill>
              </a:defRPr>
            </a:lvl4pPr>
            <a:lvl5pPr marL="1976438" indent="-342900">
              <a:buClr>
                <a:schemeClr val="accent1"/>
              </a:buClr>
              <a:buFont typeface="+mj-lt"/>
              <a:buAutoNum type="arabicPeriod"/>
              <a:defRPr sz="1600">
                <a:solidFill>
                  <a:schemeClr val="accent3">
                    <a:lumMod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6D2F444-52D3-43E7-958B-408997497938}"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9C2B5CC-1B2E-4DE4-A21A-FADE4E1F373B}"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548D71D4-58E4-42E0-9736-01C99785C3D7}"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AD6BC98-F14C-416A-A8FF-E55F11E69D3E}" type="datetime1">
              <a:rPr lang="fr-FR" smtClean="0"/>
              <a:pPr/>
              <a:t>24/02/2019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0B1044E2-DC73-4052-B7D8-F9557913C878}" type="datetime1">
              <a:rPr lang="fr-FR" smtClean="0"/>
              <a:pPr/>
              <a:t>24/02/2019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4" y="0"/>
            <a:ext cx="8479367" cy="6173788"/>
            <a:chOff x="0" y="0"/>
            <a:chExt cx="6009" cy="3889"/>
          </a:xfrm>
        </p:grpSpPr>
        <p:sp>
          <p:nvSpPr>
            <p:cNvPr id="3074" name="Freeform 2"/>
            <p:cNvSpPr>
              <a:spLocks/>
            </p:cNvSpPr>
            <p:nvPr/>
          </p:nvSpPr>
          <p:spPr bwMode="ltGray">
            <a:xfrm>
              <a:off x="0" y="0"/>
              <a:ext cx="4346" cy="3889"/>
            </a:xfrm>
            <a:custGeom>
              <a:avLst/>
              <a:gdLst/>
              <a:ahLst/>
              <a:cxnLst>
                <a:cxn ang="0">
                  <a:pos x="4345" y="3418"/>
                </a:cxn>
                <a:cxn ang="0">
                  <a:pos x="514" y="0"/>
                </a:cxn>
                <a:cxn ang="0">
                  <a:pos x="0" y="0"/>
                </a:cxn>
                <a:cxn ang="0">
                  <a:pos x="0" y="481"/>
                </a:cxn>
                <a:cxn ang="0">
                  <a:pos x="3818" y="3888"/>
                </a:cxn>
                <a:cxn ang="0">
                  <a:pos x="4345" y="3418"/>
                </a:cxn>
              </a:cxnLst>
              <a:rect l="0" t="0" r="r" b="b"/>
              <a:pathLst>
                <a:path w="4346" h="3889">
                  <a:moveTo>
                    <a:pt x="4345" y="3418"/>
                  </a:moveTo>
                  <a:lnTo>
                    <a:pt x="514" y="0"/>
                  </a:lnTo>
                  <a:lnTo>
                    <a:pt x="0" y="0"/>
                  </a:lnTo>
                  <a:lnTo>
                    <a:pt x="0" y="481"/>
                  </a:lnTo>
                  <a:lnTo>
                    <a:pt x="3818" y="3888"/>
                  </a:lnTo>
                  <a:lnTo>
                    <a:pt x="4345" y="3418"/>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5" name="Freeform 3"/>
            <p:cNvSpPr>
              <a:spLocks/>
            </p:cNvSpPr>
            <p:nvPr/>
          </p:nvSpPr>
          <p:spPr bwMode="ltGray">
            <a:xfrm>
              <a:off x="967" y="0"/>
              <a:ext cx="3819" cy="3223"/>
            </a:xfrm>
            <a:custGeom>
              <a:avLst/>
              <a:gdLst/>
              <a:ahLst/>
              <a:cxnLst>
                <a:cxn ang="0">
                  <a:pos x="416" y="0"/>
                </a:cxn>
                <a:cxn ang="0">
                  <a:pos x="3818" y="3036"/>
                </a:cxn>
                <a:cxn ang="0">
                  <a:pos x="3609" y="3222"/>
                </a:cxn>
                <a:cxn ang="0">
                  <a:pos x="0" y="0"/>
                </a:cxn>
                <a:cxn ang="0">
                  <a:pos x="416" y="0"/>
                </a:cxn>
              </a:cxnLst>
              <a:rect l="0" t="0" r="r" b="b"/>
              <a:pathLst>
                <a:path w="3819" h="3223">
                  <a:moveTo>
                    <a:pt x="416" y="0"/>
                  </a:moveTo>
                  <a:lnTo>
                    <a:pt x="3818" y="3036"/>
                  </a:lnTo>
                  <a:lnTo>
                    <a:pt x="3609" y="3222"/>
                  </a:lnTo>
                  <a:lnTo>
                    <a:pt x="0" y="0"/>
                  </a:lnTo>
                  <a:lnTo>
                    <a:pt x="416"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6" name="Freeform 4"/>
            <p:cNvSpPr>
              <a:spLocks/>
            </p:cNvSpPr>
            <p:nvPr/>
          </p:nvSpPr>
          <p:spPr bwMode="ltGray">
            <a:xfrm>
              <a:off x="2460" y="0"/>
              <a:ext cx="3217" cy="2556"/>
            </a:xfrm>
            <a:custGeom>
              <a:avLst/>
              <a:gdLst/>
              <a:ahLst/>
              <a:cxnLst>
                <a:cxn ang="0">
                  <a:pos x="708" y="0"/>
                </a:cxn>
                <a:cxn ang="0">
                  <a:pos x="3216" y="2238"/>
                </a:cxn>
                <a:cxn ang="0">
                  <a:pos x="2861" y="2555"/>
                </a:cxn>
                <a:cxn ang="0">
                  <a:pos x="0" y="0"/>
                </a:cxn>
                <a:cxn ang="0">
                  <a:pos x="708" y="0"/>
                </a:cxn>
              </a:cxnLst>
              <a:rect l="0" t="0" r="r" b="b"/>
              <a:pathLst>
                <a:path w="3217" h="2556">
                  <a:moveTo>
                    <a:pt x="708" y="0"/>
                  </a:moveTo>
                  <a:lnTo>
                    <a:pt x="3216" y="2238"/>
                  </a:lnTo>
                  <a:lnTo>
                    <a:pt x="2861" y="2555"/>
                  </a:lnTo>
                  <a:lnTo>
                    <a:pt x="0" y="0"/>
                  </a:lnTo>
                  <a:lnTo>
                    <a:pt x="708"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7" name="Freeform 5"/>
            <p:cNvSpPr>
              <a:spLocks/>
            </p:cNvSpPr>
            <p:nvPr/>
          </p:nvSpPr>
          <p:spPr bwMode="ltGray">
            <a:xfrm>
              <a:off x="3437" y="0"/>
              <a:ext cx="2572" cy="2121"/>
            </a:xfrm>
            <a:custGeom>
              <a:avLst/>
              <a:gdLst/>
              <a:ahLst/>
              <a:cxnLst>
                <a:cxn ang="0">
                  <a:pos x="0" y="0"/>
                </a:cxn>
                <a:cxn ang="0">
                  <a:pos x="2375" y="2120"/>
                </a:cxn>
                <a:cxn ang="0">
                  <a:pos x="2571" y="1945"/>
                </a:cxn>
                <a:cxn ang="0">
                  <a:pos x="391" y="0"/>
                </a:cxn>
                <a:cxn ang="0">
                  <a:pos x="0" y="0"/>
                </a:cxn>
              </a:cxnLst>
              <a:rect l="0" t="0" r="r" b="b"/>
              <a:pathLst>
                <a:path w="2572" h="2121">
                  <a:moveTo>
                    <a:pt x="0" y="0"/>
                  </a:moveTo>
                  <a:lnTo>
                    <a:pt x="2375" y="2120"/>
                  </a:lnTo>
                  <a:lnTo>
                    <a:pt x="2571" y="1945"/>
                  </a:lnTo>
                  <a:lnTo>
                    <a:pt x="391" y="0"/>
                  </a:lnTo>
                  <a:lnTo>
                    <a:pt x="0" y="0"/>
                  </a:lnTo>
                </a:path>
              </a:pathLst>
            </a:custGeom>
            <a:solidFill>
              <a:schemeClr val="bg1">
                <a:alpha val="50000"/>
              </a:schemeClr>
            </a:solidFill>
            <a:ln w="9525" cap="rnd">
              <a:noFill/>
              <a:round/>
              <a:headEnd type="none" w="sm" len="sm"/>
              <a:tailEnd type="none" w="sm" len="sm"/>
            </a:ln>
            <a:effectLst/>
          </p:spPr>
          <p:txBody>
            <a:bodyPr/>
            <a:lstStyle/>
            <a:p>
              <a:endParaRPr lang="fr-FR"/>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fr-FR"/>
              <a:t>Cliquez pour modifier le style du titre du masque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charset="2"/>
              <a:buNone/>
              <a:defRPr/>
            </a:lvl1pPr>
          </a:lstStyle>
          <a:p>
            <a:r>
              <a:rPr lang="fr-FR"/>
              <a:t>Cliquez pour modifier le style du sous-titre du masque</a:t>
            </a:r>
          </a:p>
        </p:txBody>
      </p:sp>
      <p:sp>
        <p:nvSpPr>
          <p:cNvPr id="3081" name="Rectangle 9"/>
          <p:cNvSpPr>
            <a:spLocks noGrp="1" noChangeArrowheads="1"/>
          </p:cNvSpPr>
          <p:nvPr>
            <p:ph type="dt" sz="quarter" idx="2"/>
          </p:nvPr>
        </p:nvSpPr>
        <p:spPr/>
        <p:txBody>
          <a:bodyPr/>
          <a:lstStyle>
            <a:lvl1pPr>
              <a:defRPr/>
            </a:lvl1pPr>
          </a:lstStyle>
          <a:p>
            <a:endParaRPr lang="fr-FR"/>
          </a:p>
        </p:txBody>
      </p:sp>
      <p:sp>
        <p:nvSpPr>
          <p:cNvPr id="3082" name="Rectangle 10"/>
          <p:cNvSpPr>
            <a:spLocks noGrp="1" noChangeArrowheads="1"/>
          </p:cNvSpPr>
          <p:nvPr>
            <p:ph type="ftr" sz="quarter" idx="3"/>
          </p:nvPr>
        </p:nvSpPr>
        <p:spPr/>
        <p:txBody>
          <a:bodyPr/>
          <a:lstStyle>
            <a:lvl1pPr>
              <a:defRPr/>
            </a:lvl1pPr>
          </a:lstStyle>
          <a:p>
            <a:endParaRPr lang="fr-FR"/>
          </a:p>
        </p:txBody>
      </p:sp>
      <p:sp>
        <p:nvSpPr>
          <p:cNvPr id="3083" name="Rectangle 11"/>
          <p:cNvSpPr>
            <a:spLocks noGrp="1" noChangeArrowheads="1"/>
          </p:cNvSpPr>
          <p:nvPr>
            <p:ph type="sldNum" sz="quarter" idx="4"/>
          </p:nvPr>
        </p:nvSpPr>
        <p:spPr/>
        <p:txBody>
          <a:bodyPr/>
          <a:lstStyle>
            <a:lvl1pPr>
              <a:defRPr/>
            </a:lvl1pPr>
          </a:lstStyle>
          <a:p>
            <a:fld id="{E3708085-A9DF-4DFB-8EDA-F25062E1126F}"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8435C9-8C53-431F-982E-2D1331F10CC8}" type="datetime1">
              <a:rPr lang="fr-FR" smtClean="0"/>
              <a:pPr/>
              <a:t>24/02/2019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D7D7B13-8E3A-48DD-A9B0-C7DF4C2D6058}"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2D7A9BD-B5D5-4D83-8301-FDBB00763A4D}"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1458185-4759-4EF8-AA76-C6978B3B4A2C}"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54FB2F2-D1C7-4086-B79A-26302F6953B9}"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F08B0-2465-4E5F-BE8A-E180E71A5709}"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F423F-1AE9-476E-8999-FA8BB3618990}"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2717D-EB66-4FB6-AA42-74BC24F01C05}"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FD006-2CC5-40E4-8F87-180254B1823B}"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2DE684-532F-4A7D-858C-16D49797D5B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A2F56596-8CC6-43B1-A855-7A538E514F19}"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381AC-C5C8-4DBF-92CD-11439425EF75}"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D542E-A81E-4ECD-995C-386F9EF3A30A}"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02FBD7-5752-46C0-B4A0-4EA4107492B3}"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223262-EE17-4FE0-93D5-E5AABB366996}"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833AE-EC77-4193-9139-E350F0DB51B9}"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7AFC83-6E8E-4AAC-A5DA-9A58DD6CE223}"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2716FC9E-2A1C-4160-87DD-3FB11B00F9B0}" type="datetime1">
              <a:rPr lang="fr-FR" smtClean="0"/>
              <a:pPr/>
              <a:t>24/02/2019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a:xfrm>
            <a:off x="8639944" y="6469887"/>
            <a:ext cx="504056" cy="365125"/>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607B008-5B29-499A-BF2E-EB29E83027D2}" type="datetime1">
              <a:rPr lang="fr-FR" smtClean="0"/>
              <a:pPr/>
              <a:t>24/02/2019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a:xfrm>
            <a:off x="8686868" y="6502122"/>
            <a:ext cx="442392" cy="365125"/>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102524E-6FE2-46B5-B051-D9A7A81F2EDB}" type="datetime1">
              <a:rPr lang="fr-FR" smtClean="0"/>
              <a:pPr/>
              <a:t>24/02/2019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C10CA37C-3DF8-4DF0-AB35-906984647155}" type="datetime1">
              <a:rPr lang="fr-FR" smtClean="0"/>
              <a:pPr/>
              <a:t>24/02/2019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D74AC46-434F-4FC7-9DFF-C7BE07D5C3E7}"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11AAE477-7A51-4084-AADB-C15C77EF3446}" type="datetime1">
              <a:rPr lang="fr-FR" smtClean="0"/>
              <a:pPr/>
              <a:t>24/02/2019</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92B42345-CB4E-4CC8-AB65-E3AC934534A9}" type="datetime1">
              <a:rPr lang="fr-FR" smtClean="0"/>
              <a:pPr/>
              <a:t>24/02/2019</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6EF24E-09E4-4075-BD3E-D115DB5959F3}" type="datetime1">
              <a:rPr lang="fr-FR" smtClean="0"/>
              <a:pPr/>
              <a:t>24/02/2019</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2B9A059-467A-4815-85F5-71CC7CFA38DA}" type="datetime1">
              <a:rPr lang="fr-FR" smtClean="0"/>
              <a:pPr/>
              <a:t>24/02/2019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F258376-B324-4C7D-AE5A-51FB1ADF05B2}" type="datetime1">
              <a:rPr lang="fr-FR" smtClean="0"/>
              <a:pPr/>
              <a:t>24/02/2019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BC9ED7A-3FEA-4645-A65C-BD48C649AD3D}" type="datetime1">
              <a:rPr lang="fr-FR" smtClean="0"/>
              <a:pPr/>
              <a:t>24/02/2019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72E03CD-7994-40F6-8319-DCDFE19941DC}" type="datetime1">
              <a:rPr lang="fr-FR" smtClean="0"/>
              <a:pPr/>
              <a:t>24/02/2019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497EDCA2-69C5-4615-8166-978852DA6599}"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603256" y="6597352"/>
            <a:ext cx="514400" cy="260648"/>
          </a:xfrm>
        </p:spPr>
        <p:txBody>
          <a:bodyPr/>
          <a:lstStyle/>
          <a:p>
            <a:fld id="{CF4668DC-857F-487D-BFFA-8C0CA5037977}" type="slidenum">
              <a:rPr lang="fr-BE" smtClean="0"/>
              <a:pPr/>
              <a:t>‹N°›</a:t>
            </a:fld>
            <a:endParaRPr lang="fr-BE" dirty="0"/>
          </a:p>
        </p:txBody>
      </p:sp>
      <p:pic>
        <p:nvPicPr>
          <p:cNvPr id="7" name="Picture 6"/>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1456" y="142852"/>
            <a:ext cx="1409700" cy="352425"/>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6D2F444-52D3-43E7-958B-408997497938}"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9C2B5CC-1B2E-4DE4-A21A-FADE4E1F373B}"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85803" y="1828800"/>
            <a:ext cx="381846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39737" y="1828800"/>
            <a:ext cx="381846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83D5B5D6-88DE-4B01-903A-D328D572EDB6}" type="slidenum">
              <a:rPr lang="fr-F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548D71D4-58E4-42E0-9736-01C99785C3D7}"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AD6BC98-F14C-416A-A8FF-E55F11E69D3E}" type="datetime1">
              <a:rPr lang="fr-FR" smtClean="0"/>
              <a:pPr/>
              <a:t>24/02/2019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0B1044E2-DC73-4052-B7D8-F9557913C878}" type="datetime1">
              <a:rPr lang="fr-FR" smtClean="0"/>
              <a:pPr/>
              <a:t>24/02/2019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8435C9-8C53-431F-982E-2D1331F10CC8}" type="datetime1">
              <a:rPr lang="fr-FR" smtClean="0"/>
              <a:pPr/>
              <a:t>24/02/2019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D7D7B13-8E3A-48DD-A9B0-C7DF4C2D6058}"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2D7A9BD-B5D5-4D83-8301-FDBB00763A4D}" type="datetime1">
              <a:rPr lang="fr-FR" smtClean="0"/>
              <a:pPr/>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1458185-4759-4EF8-AA76-C6978B3B4A2C}"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54FB2F2-D1C7-4086-B79A-26302F6953B9}" type="datetime1">
              <a:rPr lang="fr-FR" smtClean="0"/>
              <a:pPr/>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2" y="0"/>
            <a:ext cx="8479367" cy="6173788"/>
            <a:chOff x="0" y="0"/>
            <a:chExt cx="6009" cy="3889"/>
          </a:xfrm>
        </p:grpSpPr>
        <p:sp>
          <p:nvSpPr>
            <p:cNvPr id="3074" name="Freeform 2"/>
            <p:cNvSpPr>
              <a:spLocks/>
            </p:cNvSpPr>
            <p:nvPr/>
          </p:nvSpPr>
          <p:spPr bwMode="ltGray">
            <a:xfrm>
              <a:off x="0" y="0"/>
              <a:ext cx="4346" cy="3889"/>
            </a:xfrm>
            <a:custGeom>
              <a:avLst/>
              <a:gdLst/>
              <a:ahLst/>
              <a:cxnLst>
                <a:cxn ang="0">
                  <a:pos x="4345" y="3418"/>
                </a:cxn>
                <a:cxn ang="0">
                  <a:pos x="514" y="0"/>
                </a:cxn>
                <a:cxn ang="0">
                  <a:pos x="0" y="0"/>
                </a:cxn>
                <a:cxn ang="0">
                  <a:pos x="0" y="481"/>
                </a:cxn>
                <a:cxn ang="0">
                  <a:pos x="3818" y="3888"/>
                </a:cxn>
                <a:cxn ang="0">
                  <a:pos x="4345" y="3418"/>
                </a:cxn>
              </a:cxnLst>
              <a:rect l="0" t="0" r="r" b="b"/>
              <a:pathLst>
                <a:path w="4346" h="3889">
                  <a:moveTo>
                    <a:pt x="4345" y="3418"/>
                  </a:moveTo>
                  <a:lnTo>
                    <a:pt x="514" y="0"/>
                  </a:lnTo>
                  <a:lnTo>
                    <a:pt x="0" y="0"/>
                  </a:lnTo>
                  <a:lnTo>
                    <a:pt x="0" y="481"/>
                  </a:lnTo>
                  <a:lnTo>
                    <a:pt x="3818" y="3888"/>
                  </a:lnTo>
                  <a:lnTo>
                    <a:pt x="4345" y="3418"/>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5" name="Freeform 3"/>
            <p:cNvSpPr>
              <a:spLocks/>
            </p:cNvSpPr>
            <p:nvPr/>
          </p:nvSpPr>
          <p:spPr bwMode="ltGray">
            <a:xfrm>
              <a:off x="967" y="0"/>
              <a:ext cx="3819" cy="3223"/>
            </a:xfrm>
            <a:custGeom>
              <a:avLst/>
              <a:gdLst/>
              <a:ahLst/>
              <a:cxnLst>
                <a:cxn ang="0">
                  <a:pos x="416" y="0"/>
                </a:cxn>
                <a:cxn ang="0">
                  <a:pos x="3818" y="3036"/>
                </a:cxn>
                <a:cxn ang="0">
                  <a:pos x="3609" y="3222"/>
                </a:cxn>
                <a:cxn ang="0">
                  <a:pos x="0" y="0"/>
                </a:cxn>
                <a:cxn ang="0">
                  <a:pos x="416" y="0"/>
                </a:cxn>
              </a:cxnLst>
              <a:rect l="0" t="0" r="r" b="b"/>
              <a:pathLst>
                <a:path w="3819" h="3223">
                  <a:moveTo>
                    <a:pt x="416" y="0"/>
                  </a:moveTo>
                  <a:lnTo>
                    <a:pt x="3818" y="3036"/>
                  </a:lnTo>
                  <a:lnTo>
                    <a:pt x="3609" y="3222"/>
                  </a:lnTo>
                  <a:lnTo>
                    <a:pt x="0" y="0"/>
                  </a:lnTo>
                  <a:lnTo>
                    <a:pt x="416"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6" name="Freeform 4"/>
            <p:cNvSpPr>
              <a:spLocks/>
            </p:cNvSpPr>
            <p:nvPr/>
          </p:nvSpPr>
          <p:spPr bwMode="ltGray">
            <a:xfrm>
              <a:off x="2460" y="0"/>
              <a:ext cx="3217" cy="2556"/>
            </a:xfrm>
            <a:custGeom>
              <a:avLst/>
              <a:gdLst/>
              <a:ahLst/>
              <a:cxnLst>
                <a:cxn ang="0">
                  <a:pos x="708" y="0"/>
                </a:cxn>
                <a:cxn ang="0">
                  <a:pos x="3216" y="2238"/>
                </a:cxn>
                <a:cxn ang="0">
                  <a:pos x="2861" y="2555"/>
                </a:cxn>
                <a:cxn ang="0">
                  <a:pos x="0" y="0"/>
                </a:cxn>
                <a:cxn ang="0">
                  <a:pos x="708" y="0"/>
                </a:cxn>
              </a:cxnLst>
              <a:rect l="0" t="0" r="r" b="b"/>
              <a:pathLst>
                <a:path w="3217" h="2556">
                  <a:moveTo>
                    <a:pt x="708" y="0"/>
                  </a:moveTo>
                  <a:lnTo>
                    <a:pt x="3216" y="2238"/>
                  </a:lnTo>
                  <a:lnTo>
                    <a:pt x="2861" y="2555"/>
                  </a:lnTo>
                  <a:lnTo>
                    <a:pt x="0" y="0"/>
                  </a:lnTo>
                  <a:lnTo>
                    <a:pt x="708"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3077" name="Freeform 5"/>
            <p:cNvSpPr>
              <a:spLocks/>
            </p:cNvSpPr>
            <p:nvPr/>
          </p:nvSpPr>
          <p:spPr bwMode="ltGray">
            <a:xfrm>
              <a:off x="3437" y="0"/>
              <a:ext cx="2572" cy="2121"/>
            </a:xfrm>
            <a:custGeom>
              <a:avLst/>
              <a:gdLst/>
              <a:ahLst/>
              <a:cxnLst>
                <a:cxn ang="0">
                  <a:pos x="0" y="0"/>
                </a:cxn>
                <a:cxn ang="0">
                  <a:pos x="2375" y="2120"/>
                </a:cxn>
                <a:cxn ang="0">
                  <a:pos x="2571" y="1945"/>
                </a:cxn>
                <a:cxn ang="0">
                  <a:pos x="391" y="0"/>
                </a:cxn>
                <a:cxn ang="0">
                  <a:pos x="0" y="0"/>
                </a:cxn>
              </a:cxnLst>
              <a:rect l="0" t="0" r="r" b="b"/>
              <a:pathLst>
                <a:path w="2572" h="2121">
                  <a:moveTo>
                    <a:pt x="0" y="0"/>
                  </a:moveTo>
                  <a:lnTo>
                    <a:pt x="2375" y="2120"/>
                  </a:lnTo>
                  <a:lnTo>
                    <a:pt x="2571" y="1945"/>
                  </a:lnTo>
                  <a:lnTo>
                    <a:pt x="391" y="0"/>
                  </a:lnTo>
                  <a:lnTo>
                    <a:pt x="0" y="0"/>
                  </a:lnTo>
                </a:path>
              </a:pathLst>
            </a:custGeom>
            <a:solidFill>
              <a:schemeClr val="bg1">
                <a:alpha val="50000"/>
              </a:schemeClr>
            </a:solidFill>
            <a:ln w="9525" cap="rnd">
              <a:noFill/>
              <a:round/>
              <a:headEnd type="none" w="sm" len="sm"/>
              <a:tailEnd type="none" w="sm" len="sm"/>
            </a:ln>
            <a:effectLst/>
          </p:spPr>
          <p:txBody>
            <a:bodyPr/>
            <a:lstStyle/>
            <a:p>
              <a:endParaRPr lang="fr-FR"/>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fr-FR"/>
              <a:t>Cliquez pour modifier le style du titre du masque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charset="2"/>
              <a:buNone/>
              <a:defRPr/>
            </a:lvl1pPr>
          </a:lstStyle>
          <a:p>
            <a:r>
              <a:rPr lang="fr-FR"/>
              <a:t>Cliquez pour modifier le style du sous-titre du masque</a:t>
            </a:r>
          </a:p>
        </p:txBody>
      </p:sp>
      <p:sp>
        <p:nvSpPr>
          <p:cNvPr id="3081" name="Rectangle 9"/>
          <p:cNvSpPr>
            <a:spLocks noGrp="1" noChangeArrowheads="1"/>
          </p:cNvSpPr>
          <p:nvPr>
            <p:ph type="dt" sz="quarter" idx="2"/>
          </p:nvPr>
        </p:nvSpPr>
        <p:spPr/>
        <p:txBody>
          <a:bodyPr/>
          <a:lstStyle>
            <a:lvl1pPr>
              <a:defRPr/>
            </a:lvl1pPr>
          </a:lstStyle>
          <a:p>
            <a:endParaRPr lang="fr-FR"/>
          </a:p>
        </p:txBody>
      </p:sp>
      <p:sp>
        <p:nvSpPr>
          <p:cNvPr id="3082" name="Rectangle 10"/>
          <p:cNvSpPr>
            <a:spLocks noGrp="1" noChangeArrowheads="1"/>
          </p:cNvSpPr>
          <p:nvPr>
            <p:ph type="ftr" sz="quarter" idx="3"/>
          </p:nvPr>
        </p:nvSpPr>
        <p:spPr/>
        <p:txBody>
          <a:bodyPr/>
          <a:lstStyle>
            <a:lvl1pPr>
              <a:defRPr/>
            </a:lvl1pPr>
          </a:lstStyle>
          <a:p>
            <a:endParaRPr lang="fr-FR"/>
          </a:p>
        </p:txBody>
      </p:sp>
      <p:sp>
        <p:nvSpPr>
          <p:cNvPr id="3083" name="Rectangle 11"/>
          <p:cNvSpPr>
            <a:spLocks noGrp="1" noChangeArrowheads="1"/>
          </p:cNvSpPr>
          <p:nvPr>
            <p:ph type="sldNum" sz="quarter" idx="4"/>
          </p:nvPr>
        </p:nvSpPr>
        <p:spPr/>
        <p:txBody>
          <a:bodyPr/>
          <a:lstStyle>
            <a:lvl1pPr>
              <a:defRPr/>
            </a:lvl1pPr>
          </a:lstStyle>
          <a:p>
            <a:fld id="{E3708085-A9DF-4DFB-8EDA-F25062E1126F}" type="slidenum">
              <a:rPr lang="fr-FR"/>
              <a:pPr/>
              <a:t>‹N°›</a:t>
            </a:fld>
            <a:endParaRPr lang="fr-FR"/>
          </a:p>
        </p:txBody>
      </p:sp>
    </p:spTree>
    <p:extLst>
      <p:ext uri="{BB962C8B-B14F-4D97-AF65-F5344CB8AC3E}">
        <p14:creationId xmlns:p14="http://schemas.microsoft.com/office/powerpoint/2010/main" val="4147109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A2F56596-8CC6-43B1-A855-7A538E514F19}" type="slidenum">
              <a:rPr lang="fr-FR"/>
              <a:pPr/>
              <a:t>‹N°›</a:t>
            </a:fld>
            <a:endParaRPr lang="fr-FR"/>
          </a:p>
        </p:txBody>
      </p:sp>
    </p:spTree>
    <p:extLst>
      <p:ext uri="{BB962C8B-B14F-4D97-AF65-F5344CB8AC3E}">
        <p14:creationId xmlns:p14="http://schemas.microsoft.com/office/powerpoint/2010/main" val="220628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1884FB02-093D-4D19-BCFA-D0C22E84EF18}" type="slidenum">
              <a:rPr lang="fr-F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D74AC46-434F-4FC7-9DFF-C7BE07D5C3E7}" type="slidenum">
              <a:rPr lang="fr-FR"/>
              <a:pPr/>
              <a:t>‹N°›</a:t>
            </a:fld>
            <a:endParaRPr lang="fr-FR"/>
          </a:p>
        </p:txBody>
      </p:sp>
    </p:spTree>
    <p:extLst>
      <p:ext uri="{BB962C8B-B14F-4D97-AF65-F5344CB8AC3E}">
        <p14:creationId xmlns:p14="http://schemas.microsoft.com/office/powerpoint/2010/main" val="1922117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85802" y="18288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39736" y="18288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83D5B5D6-88DE-4B01-903A-D328D572EDB6}" type="slidenum">
              <a:rPr lang="fr-FR"/>
              <a:pPr/>
              <a:t>‹N°›</a:t>
            </a:fld>
            <a:endParaRPr lang="fr-FR"/>
          </a:p>
        </p:txBody>
      </p:sp>
    </p:spTree>
    <p:extLst>
      <p:ext uri="{BB962C8B-B14F-4D97-AF65-F5344CB8AC3E}">
        <p14:creationId xmlns:p14="http://schemas.microsoft.com/office/powerpoint/2010/main" val="3891342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1884FB02-093D-4D19-BCFA-D0C22E84EF18}" type="slidenum">
              <a:rPr lang="fr-FR"/>
              <a:pPr/>
              <a:t>‹N°›</a:t>
            </a:fld>
            <a:endParaRPr lang="fr-FR"/>
          </a:p>
        </p:txBody>
      </p:sp>
    </p:spTree>
    <p:extLst>
      <p:ext uri="{BB962C8B-B14F-4D97-AF65-F5344CB8AC3E}">
        <p14:creationId xmlns:p14="http://schemas.microsoft.com/office/powerpoint/2010/main" val="3153906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BD343492-080D-4546-91B1-21AFF0DF3542}" type="slidenum">
              <a:rPr lang="fr-FR"/>
              <a:pPr/>
              <a:t>‹N°›</a:t>
            </a:fld>
            <a:endParaRPr lang="fr-FR"/>
          </a:p>
        </p:txBody>
      </p:sp>
    </p:spTree>
    <p:extLst>
      <p:ext uri="{BB962C8B-B14F-4D97-AF65-F5344CB8AC3E}">
        <p14:creationId xmlns:p14="http://schemas.microsoft.com/office/powerpoint/2010/main" val="2203867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70628051-EA1B-4CA9-A789-08318C51D90A}" type="slidenum">
              <a:rPr lang="fr-FR"/>
              <a:pPr/>
              <a:t>‹N°›</a:t>
            </a:fld>
            <a:endParaRPr lang="fr-FR"/>
          </a:p>
        </p:txBody>
      </p:sp>
    </p:spTree>
    <p:extLst>
      <p:ext uri="{BB962C8B-B14F-4D97-AF65-F5344CB8AC3E}">
        <p14:creationId xmlns:p14="http://schemas.microsoft.com/office/powerpoint/2010/main" val="4014624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97F8F9F6-0D1B-485E-9A51-F5687F5424B6}" type="slidenum">
              <a:rPr lang="fr-FR"/>
              <a:pPr/>
              <a:t>‹N°›</a:t>
            </a:fld>
            <a:endParaRPr lang="fr-FR"/>
          </a:p>
        </p:txBody>
      </p:sp>
    </p:spTree>
    <p:extLst>
      <p:ext uri="{BB962C8B-B14F-4D97-AF65-F5344CB8AC3E}">
        <p14:creationId xmlns:p14="http://schemas.microsoft.com/office/powerpoint/2010/main" val="4103232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68FCB109-F612-495A-98B9-F83385F0765A}" type="slidenum">
              <a:rPr lang="fr-FR"/>
              <a:pPr/>
              <a:t>‹N°›</a:t>
            </a:fld>
            <a:endParaRPr lang="fr-FR"/>
          </a:p>
        </p:txBody>
      </p:sp>
    </p:spTree>
    <p:extLst>
      <p:ext uri="{BB962C8B-B14F-4D97-AF65-F5344CB8AC3E}">
        <p14:creationId xmlns:p14="http://schemas.microsoft.com/office/powerpoint/2010/main" val="260807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31A44C9-3F3C-45EA-AB2E-13B187C32D4F}" type="slidenum">
              <a:rPr lang="fr-FR"/>
              <a:pPr/>
              <a:t>‹N°›</a:t>
            </a:fld>
            <a:endParaRPr lang="fr-FR"/>
          </a:p>
        </p:txBody>
      </p:sp>
    </p:spTree>
    <p:extLst>
      <p:ext uri="{BB962C8B-B14F-4D97-AF65-F5344CB8AC3E}">
        <p14:creationId xmlns:p14="http://schemas.microsoft.com/office/powerpoint/2010/main" val="13763836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228600"/>
            <a:ext cx="1943100" cy="57150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85800" y="228600"/>
            <a:ext cx="5693834"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EDF2BF5-BC12-4531-88F6-1668242FB045}" type="slidenum">
              <a:rPr lang="fr-FR"/>
              <a:pPr/>
              <a:t>‹N°›</a:t>
            </a:fld>
            <a:endParaRPr lang="fr-FR"/>
          </a:p>
        </p:txBody>
      </p:sp>
    </p:spTree>
    <p:extLst>
      <p:ext uri="{BB962C8B-B14F-4D97-AF65-F5344CB8AC3E}">
        <p14:creationId xmlns:p14="http://schemas.microsoft.com/office/powerpoint/2010/main" val="181544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BD343492-080D-4546-91B1-21AFF0DF3542}"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70628051-EA1B-4CA9-A789-08318C51D90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759" y="273060"/>
            <a:ext cx="51110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97F8F9F6-0D1B-485E-9A51-F5687F5424B6}"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fr-FR"/>
              <a:t>Cliquez pour modifier le style du titre du masque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0">
                <a:latin typeface="Times New Roman" pitchFamily="18" charset="0"/>
                <a:ea typeface="+mn-ea"/>
                <a:cs typeface="+mn-cs"/>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b="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b="0"/>
            </a:lvl1pPr>
          </a:lstStyle>
          <a:p>
            <a:pPr>
              <a:defRPr/>
            </a:pPr>
            <a:fld id="{C5DFDE1D-FF9A-44C5-B3CE-5C14347C220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ctr" defTabSz="762000"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defTabSz="762000"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defTabSz="762000"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defTabSz="762000"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defTabSz="762000"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defTabSz="762000"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defTabSz="762000"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defTabSz="762000"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defTabSz="762000"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954F0-EE22-4294-936E-7FB4FACAB2A9}" type="datetime1">
              <a:rPr lang="fr-FR" smtClean="0"/>
              <a:pPr/>
              <a:t>24/02/2019</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7444B-6C24-4579-A628-E0D74C79EA53}" type="datetime1">
              <a:rPr lang="fr-FR" smtClean="0"/>
              <a:pPr/>
              <a:t>24/02/2019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2" y="0"/>
            <a:ext cx="8479367" cy="6173788"/>
            <a:chOff x="0" y="0"/>
            <a:chExt cx="6009" cy="3889"/>
          </a:xfrm>
        </p:grpSpPr>
        <p:sp>
          <p:nvSpPr>
            <p:cNvPr id="1026" name="Freeform 2"/>
            <p:cNvSpPr>
              <a:spLocks/>
            </p:cNvSpPr>
            <p:nvPr/>
          </p:nvSpPr>
          <p:spPr bwMode="ltGray">
            <a:xfrm>
              <a:off x="0" y="0"/>
              <a:ext cx="4346" cy="3889"/>
            </a:xfrm>
            <a:custGeom>
              <a:avLst/>
              <a:gdLst/>
              <a:ahLst/>
              <a:cxnLst>
                <a:cxn ang="0">
                  <a:pos x="4345" y="3418"/>
                </a:cxn>
                <a:cxn ang="0">
                  <a:pos x="514" y="0"/>
                </a:cxn>
                <a:cxn ang="0">
                  <a:pos x="0" y="0"/>
                </a:cxn>
                <a:cxn ang="0">
                  <a:pos x="0" y="481"/>
                </a:cxn>
                <a:cxn ang="0">
                  <a:pos x="3818" y="3888"/>
                </a:cxn>
                <a:cxn ang="0">
                  <a:pos x="4345" y="3418"/>
                </a:cxn>
              </a:cxnLst>
              <a:rect l="0" t="0" r="r" b="b"/>
              <a:pathLst>
                <a:path w="4346" h="3889">
                  <a:moveTo>
                    <a:pt x="4345" y="3418"/>
                  </a:moveTo>
                  <a:lnTo>
                    <a:pt x="514" y="0"/>
                  </a:lnTo>
                  <a:lnTo>
                    <a:pt x="0" y="0"/>
                  </a:lnTo>
                  <a:lnTo>
                    <a:pt x="0" y="481"/>
                  </a:lnTo>
                  <a:lnTo>
                    <a:pt x="3818" y="3888"/>
                  </a:lnTo>
                  <a:lnTo>
                    <a:pt x="4345" y="3418"/>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1027" name="Freeform 3"/>
            <p:cNvSpPr>
              <a:spLocks/>
            </p:cNvSpPr>
            <p:nvPr/>
          </p:nvSpPr>
          <p:spPr bwMode="ltGray">
            <a:xfrm>
              <a:off x="967" y="0"/>
              <a:ext cx="3819" cy="3223"/>
            </a:xfrm>
            <a:custGeom>
              <a:avLst/>
              <a:gdLst/>
              <a:ahLst/>
              <a:cxnLst>
                <a:cxn ang="0">
                  <a:pos x="416" y="0"/>
                </a:cxn>
                <a:cxn ang="0">
                  <a:pos x="3818" y="3036"/>
                </a:cxn>
                <a:cxn ang="0">
                  <a:pos x="3609" y="3222"/>
                </a:cxn>
                <a:cxn ang="0">
                  <a:pos x="0" y="0"/>
                </a:cxn>
                <a:cxn ang="0">
                  <a:pos x="416" y="0"/>
                </a:cxn>
              </a:cxnLst>
              <a:rect l="0" t="0" r="r" b="b"/>
              <a:pathLst>
                <a:path w="3819" h="3223">
                  <a:moveTo>
                    <a:pt x="416" y="0"/>
                  </a:moveTo>
                  <a:lnTo>
                    <a:pt x="3818" y="3036"/>
                  </a:lnTo>
                  <a:lnTo>
                    <a:pt x="3609" y="3222"/>
                  </a:lnTo>
                  <a:lnTo>
                    <a:pt x="0" y="0"/>
                  </a:lnTo>
                  <a:lnTo>
                    <a:pt x="416"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1028" name="Freeform 4"/>
            <p:cNvSpPr>
              <a:spLocks/>
            </p:cNvSpPr>
            <p:nvPr/>
          </p:nvSpPr>
          <p:spPr bwMode="ltGray">
            <a:xfrm>
              <a:off x="2460" y="0"/>
              <a:ext cx="3217" cy="2556"/>
            </a:xfrm>
            <a:custGeom>
              <a:avLst/>
              <a:gdLst/>
              <a:ahLst/>
              <a:cxnLst>
                <a:cxn ang="0">
                  <a:pos x="708" y="0"/>
                </a:cxn>
                <a:cxn ang="0">
                  <a:pos x="3216" y="2238"/>
                </a:cxn>
                <a:cxn ang="0">
                  <a:pos x="2861" y="2555"/>
                </a:cxn>
                <a:cxn ang="0">
                  <a:pos x="0" y="0"/>
                </a:cxn>
                <a:cxn ang="0">
                  <a:pos x="708" y="0"/>
                </a:cxn>
              </a:cxnLst>
              <a:rect l="0" t="0" r="r" b="b"/>
              <a:pathLst>
                <a:path w="3217" h="2556">
                  <a:moveTo>
                    <a:pt x="708" y="0"/>
                  </a:moveTo>
                  <a:lnTo>
                    <a:pt x="3216" y="2238"/>
                  </a:lnTo>
                  <a:lnTo>
                    <a:pt x="2861" y="2555"/>
                  </a:lnTo>
                  <a:lnTo>
                    <a:pt x="0" y="0"/>
                  </a:lnTo>
                  <a:lnTo>
                    <a:pt x="708" y="0"/>
                  </a:lnTo>
                </a:path>
              </a:pathLst>
            </a:custGeom>
            <a:solidFill>
              <a:schemeClr val="bg1">
                <a:alpha val="50000"/>
              </a:schemeClr>
            </a:solidFill>
            <a:ln w="9525" cap="rnd">
              <a:noFill/>
              <a:round/>
              <a:headEnd type="none" w="sm" len="sm"/>
              <a:tailEnd type="none" w="sm" len="sm"/>
            </a:ln>
            <a:effectLst/>
          </p:spPr>
          <p:txBody>
            <a:bodyPr/>
            <a:lstStyle/>
            <a:p>
              <a:endParaRPr lang="fr-FR"/>
            </a:p>
          </p:txBody>
        </p:sp>
        <p:sp>
          <p:nvSpPr>
            <p:cNvPr id="1029" name="Freeform 5"/>
            <p:cNvSpPr>
              <a:spLocks/>
            </p:cNvSpPr>
            <p:nvPr/>
          </p:nvSpPr>
          <p:spPr bwMode="ltGray">
            <a:xfrm>
              <a:off x="3437" y="0"/>
              <a:ext cx="2572" cy="2121"/>
            </a:xfrm>
            <a:custGeom>
              <a:avLst/>
              <a:gdLst/>
              <a:ahLst/>
              <a:cxnLst>
                <a:cxn ang="0">
                  <a:pos x="0" y="0"/>
                </a:cxn>
                <a:cxn ang="0">
                  <a:pos x="2375" y="2120"/>
                </a:cxn>
                <a:cxn ang="0">
                  <a:pos x="2571" y="1945"/>
                </a:cxn>
                <a:cxn ang="0">
                  <a:pos x="391" y="0"/>
                </a:cxn>
                <a:cxn ang="0">
                  <a:pos x="0" y="0"/>
                </a:cxn>
              </a:cxnLst>
              <a:rect l="0" t="0" r="r" b="b"/>
              <a:pathLst>
                <a:path w="2572" h="2121">
                  <a:moveTo>
                    <a:pt x="0" y="0"/>
                  </a:moveTo>
                  <a:lnTo>
                    <a:pt x="2375" y="2120"/>
                  </a:lnTo>
                  <a:lnTo>
                    <a:pt x="2571" y="1945"/>
                  </a:lnTo>
                  <a:lnTo>
                    <a:pt x="391" y="0"/>
                  </a:lnTo>
                  <a:lnTo>
                    <a:pt x="0" y="0"/>
                  </a:lnTo>
                </a:path>
              </a:pathLst>
            </a:custGeom>
            <a:solidFill>
              <a:schemeClr val="bg1">
                <a:alpha val="50000"/>
              </a:schemeClr>
            </a:solidFill>
            <a:ln w="9525" cap="rnd">
              <a:noFill/>
              <a:round/>
              <a:headEnd type="none" w="sm" len="sm"/>
              <a:tailEnd type="none" w="sm" len="sm"/>
            </a:ln>
            <a:effectLst/>
          </p:spPr>
          <p:txBody>
            <a:bodyPr/>
            <a:lstStyle/>
            <a:p>
              <a:endParaRPr lang="fr-FR"/>
            </a:p>
          </p:txBody>
        </p:sp>
      </p:grpSp>
      <p:sp>
        <p:nvSpPr>
          <p:cNvPr id="1031"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fr-FR" dirty="0"/>
              <a:t>Cliquez pour modifier le style du titre du masque</a:t>
            </a:r>
          </a:p>
        </p:txBody>
      </p:sp>
      <p:sp>
        <p:nvSpPr>
          <p:cNvPr id="1032"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fr-FR" dirty="0"/>
              <a:t>Cliquez pour modifier les styles de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fr-FR"/>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fr-FR"/>
          </a:p>
        </p:txBody>
      </p:sp>
      <p:sp>
        <p:nvSpPr>
          <p:cNvPr id="1035"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2060"/>
                </a:solidFill>
              </a:defRPr>
            </a:lvl1pPr>
          </a:lstStyle>
          <a:p>
            <a:fld id="{1907DD77-EBA2-46A6-9968-89A2D0648E13}" type="slidenum">
              <a:rPr lang="fr-FR" smtClean="0"/>
              <a:pPr/>
              <a:t>‹N°›</a:t>
            </a:fld>
            <a:endParaRPr lang="fr-FR"/>
          </a:p>
        </p:txBody>
      </p:sp>
      <p:pic>
        <p:nvPicPr>
          <p:cNvPr id="12" name="Picture 11"/>
          <p:cNvPicPr/>
          <p:nvPr userDrawn="1"/>
        </p:nvPicPr>
        <p:blipFill>
          <a:blip r:embed="rId13" cstate="print"/>
          <a:srcRect l="7478" t="7143" r="53679" b="77206"/>
          <a:stretch>
            <a:fillRect/>
          </a:stretch>
        </p:blipFill>
        <p:spPr bwMode="auto">
          <a:xfrm>
            <a:off x="7700466" y="142852"/>
            <a:ext cx="1253067" cy="342900"/>
          </a:xfrm>
          <a:prstGeom prst="rect">
            <a:avLst/>
          </a:prstGeom>
          <a:noFill/>
          <a:ln w="9525">
            <a:noFill/>
            <a:miter lim="800000"/>
            <a:headEnd/>
            <a:tailEnd/>
          </a:ln>
        </p:spPr>
      </p:pic>
    </p:spTree>
    <p:extLst>
      <p:ext uri="{BB962C8B-B14F-4D97-AF65-F5344CB8AC3E}">
        <p14:creationId xmlns:p14="http://schemas.microsoft.com/office/powerpoint/2010/main" val="12521480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rgbClr val="00206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
        <a:defRPr sz="3200">
          <a:solidFill>
            <a:srgbClr val="00206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rgbClr val="00206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1"/>
        </a:buClr>
        <a:buFont typeface="Times New Roman" pitchFamily="18" charset="0"/>
        <a:buChar char="-"/>
        <a:defRPr sz="2400">
          <a:solidFill>
            <a:srgbClr val="00206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SzPct val="65000"/>
        <a:buFont typeface="Courier New" pitchFamily="49" charset="0"/>
        <a:buChar char="o"/>
        <a:defRPr sz="2000">
          <a:solidFill>
            <a:srgbClr val="00206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Font typeface="Times New Roman" pitchFamily="18" charset="0"/>
        <a:buChar char="-"/>
        <a:defRPr sz="2000">
          <a:solidFill>
            <a:srgbClr val="002060"/>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 action="ppaction://noaction"/>
          </p:cNvPr>
          <p:cNvSpPr/>
          <p:nvPr/>
        </p:nvSpPr>
        <p:spPr>
          <a:xfrm>
            <a:off x="142844" y="1000108"/>
            <a:ext cx="1477993"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 lastClr="FFFFFF"/>
                </a:solidFill>
                <a:effectLst/>
                <a:uLnTx/>
                <a:uFillTx/>
                <a:latin typeface="Calibri"/>
                <a:ea typeface="+mn-ea"/>
                <a:cs typeface="+mn-cs"/>
              </a:rPr>
              <a:t>Vos besoins</a:t>
            </a:r>
          </a:p>
        </p:txBody>
      </p:sp>
      <p:sp>
        <p:nvSpPr>
          <p:cNvPr id="21" name="Rectangle 20">
            <a:hlinkClick r:id="" action="ppaction://noaction"/>
          </p:cNvPr>
          <p:cNvSpPr/>
          <p:nvPr/>
        </p:nvSpPr>
        <p:spPr>
          <a:xfrm>
            <a:off x="3274716" y="1000108"/>
            <a:ext cx="1440160"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 lastClr="FFFFFF"/>
                </a:solidFill>
                <a:effectLst/>
                <a:uLnTx/>
                <a:uFillTx/>
                <a:latin typeface="Calibri"/>
                <a:ea typeface="+mn-ea"/>
                <a:cs typeface="+mn-cs"/>
              </a:rPr>
              <a:t>Notre offre</a:t>
            </a:r>
          </a:p>
        </p:txBody>
      </p:sp>
      <p:sp>
        <p:nvSpPr>
          <p:cNvPr id="22" name="Rectangle 21">
            <a:hlinkClick r:id="" action="ppaction://noaction"/>
          </p:cNvPr>
          <p:cNvSpPr/>
          <p:nvPr/>
        </p:nvSpPr>
        <p:spPr>
          <a:xfrm>
            <a:off x="6632302" y="1000108"/>
            <a:ext cx="2083102"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800" b="0" kern="0" dirty="0">
                <a:solidFill>
                  <a:sysClr val="window" lastClr="FFFFFF"/>
                </a:solidFill>
                <a:latin typeface="Calibri"/>
                <a:ea typeface="+mn-ea"/>
              </a:rPr>
              <a:t>Gains</a:t>
            </a:r>
          </a:p>
        </p:txBody>
      </p:sp>
      <p:sp>
        <p:nvSpPr>
          <p:cNvPr id="24" name="Rectangle 23"/>
          <p:cNvSpPr/>
          <p:nvPr/>
        </p:nvSpPr>
        <p:spPr>
          <a:xfrm>
            <a:off x="144463" y="1571612"/>
            <a:ext cx="1476374" cy="216217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pPr>
            <a:r>
              <a:rPr lang="fr-FR" b="0" kern="0" dirty="0">
                <a:solidFill>
                  <a:sysClr val="windowText" lastClr="000000"/>
                </a:solidFill>
                <a:latin typeface="Calibri"/>
                <a:ea typeface="+mn-ea"/>
              </a:rPr>
              <a:t>1. Améliorer la performance des fournisseurs </a:t>
            </a:r>
          </a:p>
          <a:p>
            <a:pPr eaLnBrk="1" fontAlgn="auto" hangingPunct="1">
              <a:spcBef>
                <a:spcPts val="0"/>
              </a:spcBef>
              <a:spcAft>
                <a:spcPts val="0"/>
              </a:spcAft>
            </a:pPr>
            <a:endParaRPr lang="fr-FR" sz="1600" b="0" kern="0" dirty="0">
              <a:solidFill>
                <a:sysClr val="windowText" lastClr="000000"/>
              </a:solidFill>
              <a:latin typeface="Calibri"/>
              <a:ea typeface="+mn-ea"/>
            </a:endParaRPr>
          </a:p>
        </p:txBody>
      </p:sp>
      <p:sp>
        <p:nvSpPr>
          <p:cNvPr id="25" name="Rectangle 24"/>
          <p:cNvSpPr/>
          <p:nvPr/>
        </p:nvSpPr>
        <p:spPr>
          <a:xfrm>
            <a:off x="1908175" y="1571612"/>
            <a:ext cx="4176711" cy="216217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446088" lvl="1" indent="11113" eaLnBrk="1" hangingPunct="1"/>
            <a:r>
              <a:rPr lang="fr-FR" b="0" kern="0" dirty="0">
                <a:solidFill>
                  <a:sysClr val="windowText" lastClr="000000"/>
                </a:solidFill>
                <a:latin typeface="Calibri"/>
                <a:ea typeface="+mn-ea"/>
              </a:rPr>
              <a:t>Formation-Action du Service Achats-</a:t>
            </a:r>
            <a:r>
              <a:rPr lang="fr-FR" b="0" kern="0" dirty="0" err="1">
                <a:solidFill>
                  <a:sysClr val="windowText" lastClr="000000"/>
                </a:solidFill>
                <a:latin typeface="Calibri"/>
                <a:ea typeface="+mn-ea"/>
              </a:rPr>
              <a:t>Appros</a:t>
            </a:r>
            <a:r>
              <a:rPr lang="fr-FR" b="0" kern="0" dirty="0">
                <a:solidFill>
                  <a:sysClr val="windowText" lastClr="000000"/>
                </a:solidFill>
                <a:latin typeface="Calibri"/>
                <a:ea typeface="+mn-ea"/>
              </a:rPr>
              <a:t> et Diagnostic in-situ des fournisseurs</a:t>
            </a:r>
          </a:p>
          <a:p>
            <a:pPr lvl="1" eaLnBrk="1" hangingPunct="1"/>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5 journées sur 1 mois</a:t>
            </a:r>
          </a:p>
          <a:p>
            <a:pPr marL="723900" lvl="1" indent="-266700" eaLnBrk="1" hangingPunct="1">
              <a:buFont typeface="Arial" pitchFamily="34" charset="0"/>
              <a:buChar char="-"/>
            </a:pPr>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Diagnostic Fournisseur</a:t>
            </a:r>
          </a:p>
          <a:p>
            <a:pPr marL="723900" lvl="1" indent="-266700" eaLnBrk="1" hangingPunct="1">
              <a:buFont typeface="Arial" pitchFamily="34" charset="0"/>
              <a:buChar char="-"/>
            </a:pPr>
            <a:r>
              <a:rPr lang="fr-FR" sz="1200" b="0" dirty="0">
                <a:latin typeface="Calibri" pitchFamily="34" charset="0"/>
                <a:cs typeface="Arial" pitchFamily="34" charset="0"/>
              </a:rPr>
              <a:t>Mise en œuvre : </a:t>
            </a:r>
          </a:p>
          <a:p>
            <a:pPr marL="1181100" lvl="2" indent="-266700" eaLnBrk="1" hangingPunct="1">
              <a:buFont typeface="Arial" pitchFamily="34" charset="0"/>
              <a:buChar char="-"/>
            </a:pPr>
            <a:r>
              <a:rPr lang="fr-FR" sz="1200" b="0" dirty="0">
                <a:latin typeface="Calibri" pitchFamily="34" charset="0"/>
                <a:cs typeface="Arial" pitchFamily="34" charset="0"/>
              </a:rPr>
              <a:t>Gestion du changement</a:t>
            </a:r>
            <a:endParaRPr lang="fr-FR" sz="1200" dirty="0">
              <a:latin typeface="Calibri" pitchFamily="34" charset="0"/>
              <a:cs typeface="Arial" pitchFamily="34" charset="0"/>
            </a:endParaRPr>
          </a:p>
          <a:p>
            <a:pPr marL="1181100" lvl="2" indent="-266700" eaLnBrk="1" hangingPunct="1">
              <a:buFont typeface="Arial" pitchFamily="34" charset="0"/>
              <a:buChar char="-"/>
            </a:pPr>
            <a:r>
              <a:rPr lang="fr-FR" sz="1200" b="0" dirty="0">
                <a:latin typeface="Calibri" pitchFamily="34" charset="0"/>
                <a:cs typeface="Arial" pitchFamily="34" charset="0"/>
              </a:rPr>
              <a:t>Chantiers Lean</a:t>
            </a:r>
          </a:p>
          <a:p>
            <a:pPr marL="723900" lvl="1" indent="-266700" eaLnBrk="1" hangingPunct="1">
              <a:buFont typeface="Arial" pitchFamily="34" charset="0"/>
              <a:buChar char="-"/>
            </a:pPr>
            <a:r>
              <a:rPr lang="fr-FR" sz="1200" b="0" dirty="0">
                <a:latin typeface="Calibri" pitchFamily="34" charset="0"/>
                <a:cs typeface="Arial" pitchFamily="34" charset="0"/>
              </a:rPr>
              <a:t>Pilotage : KPIs, tableau de bord, processus d</a:t>
            </a:r>
            <a:r>
              <a:rPr lang="fr-FR" altLang="fr-FR" sz="1200" b="0" dirty="0">
                <a:latin typeface="Calibri" pitchFamily="34" charset="0"/>
                <a:cs typeface="Arial" pitchFamily="34" charset="0"/>
              </a:rPr>
              <a:t>’</a:t>
            </a:r>
            <a:r>
              <a:rPr lang="fr-FR" sz="1200" b="0" dirty="0">
                <a:latin typeface="Calibri" pitchFamily="34" charset="0"/>
                <a:cs typeface="Arial" pitchFamily="34" charset="0"/>
              </a:rPr>
              <a:t>amélioration continue</a:t>
            </a:r>
          </a:p>
        </p:txBody>
      </p:sp>
      <p:sp>
        <p:nvSpPr>
          <p:cNvPr id="26" name="Rectangle 25"/>
          <p:cNvSpPr/>
          <p:nvPr/>
        </p:nvSpPr>
        <p:spPr>
          <a:xfrm>
            <a:off x="6357950" y="1571612"/>
            <a:ext cx="2592386" cy="21621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hangingPunct="1">
              <a:buFont typeface="Arial" pitchFamily="34" charset="0"/>
              <a:buNone/>
            </a:pPr>
            <a:r>
              <a:rPr lang="fr-FR" sz="1600" b="0" kern="0" dirty="0">
                <a:solidFill>
                  <a:sysClr val="windowText" lastClr="000000"/>
                </a:solidFill>
                <a:latin typeface="Calibri"/>
                <a:ea typeface="+mn-ea"/>
              </a:rPr>
              <a:t>Icare (Ex-GIE PSA-Renault)</a:t>
            </a:r>
          </a:p>
          <a:p>
            <a:pPr eaLnBrk="1" hangingPunct="1">
              <a:buFont typeface="Arial" pitchFamily="34" charset="0"/>
              <a:buNone/>
            </a:pPr>
            <a:r>
              <a:rPr lang="fr-FR" sz="1600" b="0" kern="0" dirty="0">
                <a:solidFill>
                  <a:sysClr val="windowText" lastClr="000000"/>
                </a:solidFill>
                <a:latin typeface="Calibri"/>
                <a:ea typeface="+mn-ea"/>
              </a:rPr>
              <a:t>3 années durant</a:t>
            </a:r>
          </a:p>
          <a:p>
            <a:r>
              <a:rPr lang="fr-FR" sz="1600" b="0" kern="0" dirty="0">
                <a:solidFill>
                  <a:sysClr val="windowText" lastClr="000000"/>
                </a:solidFill>
                <a:latin typeface="Calibri"/>
                <a:ea typeface="+mn-ea"/>
              </a:rPr>
              <a:t>Gains : </a:t>
            </a:r>
          </a:p>
          <a:p>
            <a:pPr marL="355600" lvl="1" indent="-177800" eaLnBrk="1" hangingPunct="1">
              <a:buFont typeface="Arial" pitchFamily="34" charset="0"/>
              <a:buChar char="-"/>
            </a:pPr>
            <a:r>
              <a:rPr lang="fr-FR" sz="1200" b="0" kern="0" dirty="0">
                <a:solidFill>
                  <a:sysClr val="windowText" lastClr="000000"/>
                </a:solidFill>
                <a:latin typeface="Calibri"/>
              </a:rPr>
              <a:t>Réduction des coûts : -10%</a:t>
            </a:r>
          </a:p>
          <a:p>
            <a:pPr marL="355600" lvl="1" indent="-177800" eaLnBrk="1" hangingPunct="1">
              <a:buFont typeface="Arial" pitchFamily="34" charset="0"/>
              <a:buChar char="-"/>
            </a:pPr>
            <a:endParaRPr lang="fr-FR" sz="1200" b="0" kern="0" dirty="0">
              <a:solidFill>
                <a:sysClr val="windowText" lastClr="000000"/>
              </a:solidFill>
              <a:latin typeface="Calibri"/>
            </a:endParaRPr>
          </a:p>
          <a:p>
            <a:pPr marL="355600" lvl="1" indent="-177800" eaLnBrk="1" hangingPunct="1">
              <a:buFont typeface="Arial" pitchFamily="34" charset="0"/>
              <a:buChar char="-"/>
            </a:pPr>
            <a:r>
              <a:rPr lang="fr-FR" sz="1200" b="0" kern="0" dirty="0">
                <a:solidFill>
                  <a:sysClr val="windowText" lastClr="000000"/>
                </a:solidFill>
                <a:latin typeface="Calibri"/>
              </a:rPr>
              <a:t>Réduction délais et stocks : -30% </a:t>
            </a:r>
          </a:p>
          <a:p>
            <a:pPr marL="355600" lvl="1" indent="-177800" eaLnBrk="1" hangingPunct="1">
              <a:buFont typeface="Arial" pitchFamily="34" charset="0"/>
              <a:buChar char="-"/>
            </a:pPr>
            <a:endParaRPr lang="fr-FR" sz="1200" b="0" kern="0" dirty="0">
              <a:solidFill>
                <a:sysClr val="windowText" lastClr="000000"/>
              </a:solidFill>
              <a:latin typeface="Calibri"/>
            </a:endParaRPr>
          </a:p>
          <a:p>
            <a:pPr marL="355600" lvl="1" indent="-177800" eaLnBrk="1" hangingPunct="1">
              <a:buFont typeface="Arial" pitchFamily="34" charset="0"/>
              <a:buChar char="-"/>
            </a:pPr>
            <a:r>
              <a:rPr lang="fr-FR" sz="1200" b="0" kern="0" dirty="0">
                <a:solidFill>
                  <a:sysClr val="windowText" lastClr="000000"/>
                </a:solidFill>
                <a:latin typeface="Calibri"/>
              </a:rPr>
              <a:t>Amélioration Qualité en niveau et stabilité : +50%</a:t>
            </a:r>
          </a:p>
        </p:txBody>
      </p:sp>
      <p:sp>
        <p:nvSpPr>
          <p:cNvPr id="27" name="Rectangle 26"/>
          <p:cNvSpPr/>
          <p:nvPr/>
        </p:nvSpPr>
        <p:spPr>
          <a:xfrm>
            <a:off x="142845" y="3857628"/>
            <a:ext cx="1477992" cy="264320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lang="fr-FR" sz="1600" b="0" kern="0" dirty="0">
              <a:solidFill>
                <a:sysClr val="windowText" lastClr="000000"/>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lang="fr-FR" b="0" kern="0" dirty="0">
                <a:solidFill>
                  <a:sysClr val="windowText" lastClr="000000"/>
                </a:solidFill>
                <a:latin typeface="Calibri"/>
                <a:ea typeface="+mn-ea"/>
              </a:rPr>
              <a:t>2. Kaizen: Améliorer la performance opérationnelle&amp; Lean</a:t>
            </a:r>
          </a:p>
        </p:txBody>
      </p:sp>
      <p:sp>
        <p:nvSpPr>
          <p:cNvPr id="28" name="Rectangle 27"/>
          <p:cNvSpPr/>
          <p:nvPr/>
        </p:nvSpPr>
        <p:spPr>
          <a:xfrm>
            <a:off x="1908175" y="3862386"/>
            <a:ext cx="4176712" cy="263822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1" eaLnBrk="1" hangingPunct="1"/>
            <a:r>
              <a:rPr lang="fr-FR" b="0" kern="0" dirty="0">
                <a:solidFill>
                  <a:sysClr val="windowText" lastClr="000000"/>
                </a:solidFill>
                <a:latin typeface="Calibri"/>
                <a:ea typeface="+mn-ea"/>
              </a:rPr>
              <a:t>Formation-Action du Service Méthodes au Diagnostic de la performance opérationnelle</a:t>
            </a:r>
          </a:p>
          <a:p>
            <a:pPr lvl="1" eaLnBrk="1" hangingPunct="1"/>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2 journées</a:t>
            </a:r>
          </a:p>
          <a:p>
            <a:pPr marL="723900" lvl="1" indent="-266700" eaLnBrk="1" hangingPunct="1">
              <a:buFont typeface="Arial" pitchFamily="34" charset="0"/>
              <a:buChar char="-"/>
            </a:pPr>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Thèmes: </a:t>
            </a:r>
            <a:r>
              <a:rPr lang="fr-FR" sz="1200" b="0" kern="0" dirty="0">
                <a:solidFill>
                  <a:sysClr val="windowText" lastClr="000000"/>
                </a:solidFill>
                <a:latin typeface="Calibri"/>
              </a:rPr>
              <a:t>Approvisionnements, MRP, Flux en Ateliers et magasins, Qualité</a:t>
            </a:r>
          </a:p>
          <a:p>
            <a:pPr marL="723900" lvl="1" indent="-266700" eaLnBrk="1" hangingPunct="1">
              <a:buFont typeface="Arial" pitchFamily="34" charset="0"/>
              <a:buChar char="-"/>
            </a:pPr>
            <a:r>
              <a:rPr lang="fr-FR" sz="1200" b="0" dirty="0">
                <a:latin typeface="Calibri" pitchFamily="34" charset="0"/>
                <a:cs typeface="Arial" pitchFamily="34" charset="0"/>
              </a:rPr>
              <a:t>Techniques d’interviews</a:t>
            </a:r>
          </a:p>
          <a:p>
            <a:pPr marL="723900" lvl="1" indent="-266700" eaLnBrk="1" hangingPunct="1">
              <a:buFont typeface="Arial" pitchFamily="34" charset="0"/>
              <a:buChar char="-"/>
            </a:pPr>
            <a:r>
              <a:rPr lang="fr-FR" sz="1200" b="0" dirty="0">
                <a:latin typeface="Calibri" pitchFamily="34" charset="0"/>
                <a:cs typeface="Arial" pitchFamily="34" charset="0"/>
              </a:rPr>
              <a:t>Grilles de maturité</a:t>
            </a:r>
          </a:p>
          <a:p>
            <a:pPr marL="723900" lvl="1" indent="-266700" eaLnBrk="1" hangingPunct="1">
              <a:buFont typeface="Arial" pitchFamily="34" charset="0"/>
              <a:buChar char="-"/>
            </a:pPr>
            <a:r>
              <a:rPr lang="fr-FR" sz="1200" b="0" dirty="0">
                <a:latin typeface="Calibri" pitchFamily="34" charset="0"/>
                <a:cs typeface="Arial" pitchFamily="34" charset="0"/>
              </a:rPr>
              <a:t>Tournée terrain, check </a:t>
            </a:r>
            <a:r>
              <a:rPr lang="fr-FR" sz="1200" b="0" dirty="0" err="1">
                <a:latin typeface="Calibri" pitchFamily="34" charset="0"/>
                <a:cs typeface="Arial" pitchFamily="34" charset="0"/>
              </a:rPr>
              <a:t>list</a:t>
            </a:r>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Plan d’action partagé en 5 à 7 points</a:t>
            </a:r>
          </a:p>
          <a:p>
            <a:pPr marL="723900" lvl="1" indent="-266700" eaLnBrk="1" hangingPunct="1">
              <a:lnSpc>
                <a:spcPct val="80000"/>
              </a:lnSpc>
              <a:buFont typeface="Arial" pitchFamily="34" charset="0"/>
              <a:buChar char="-"/>
              <a:tabLst>
                <a:tab pos="5827713" algn="l"/>
              </a:tabLst>
              <a:defRPr/>
            </a:pPr>
            <a:r>
              <a:rPr lang="fr-FR" sz="1200" b="0" dirty="0">
                <a:latin typeface="Calibri" pitchFamily="34" charset="0"/>
                <a:cs typeface="Arial" pitchFamily="34" charset="0"/>
              </a:rPr>
              <a:t>Mise en œuvre et pilotage</a:t>
            </a:r>
          </a:p>
          <a:p>
            <a:pPr marL="723900" lvl="1" indent="-266700" eaLnBrk="1" hangingPunct="1">
              <a:lnSpc>
                <a:spcPct val="80000"/>
              </a:lnSpc>
              <a:buFont typeface="Arial" pitchFamily="34" charset="0"/>
              <a:buChar char="-"/>
              <a:tabLst>
                <a:tab pos="5827713" algn="l"/>
              </a:tabLst>
              <a:defRPr/>
            </a:pPr>
            <a:endParaRPr lang="fr-FR" sz="1200" b="0" dirty="0">
              <a:latin typeface="Calibri" pitchFamily="34" charset="0"/>
              <a:cs typeface="Arial" pitchFamily="34" charset="0"/>
            </a:endParaRPr>
          </a:p>
          <a:p>
            <a:pPr marL="723900" lvl="1" indent="-266700" eaLnBrk="1" hangingPunct="1">
              <a:lnSpc>
                <a:spcPct val="80000"/>
              </a:lnSpc>
              <a:buFont typeface="Arial" pitchFamily="34" charset="0"/>
              <a:buChar char="-"/>
              <a:tabLst>
                <a:tab pos="5827713" algn="l"/>
              </a:tabLst>
              <a:defRPr/>
            </a:pPr>
            <a:r>
              <a:rPr lang="fr-FR" sz="1200" b="0" dirty="0">
                <a:latin typeface="Calibri" pitchFamily="34" charset="0"/>
                <a:cs typeface="Arial" pitchFamily="34" charset="0"/>
              </a:rPr>
              <a:t>Formations au Lean (Options)</a:t>
            </a:r>
            <a:endParaRPr lang="fr-FR" sz="1200" b="0" kern="0" dirty="0">
              <a:solidFill>
                <a:sysClr val="windowText" lastClr="000000"/>
              </a:solidFill>
              <a:latin typeface="Calibri"/>
            </a:endParaRPr>
          </a:p>
        </p:txBody>
      </p:sp>
      <p:sp>
        <p:nvSpPr>
          <p:cNvPr id="29" name="Rectangle 28"/>
          <p:cNvSpPr/>
          <p:nvPr/>
        </p:nvSpPr>
        <p:spPr>
          <a:xfrm>
            <a:off x="6357950" y="3857628"/>
            <a:ext cx="2606662" cy="264320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Maîtrise des livraisons</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retards</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occurrences et coûts de non Qualité</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délais, stocks, coûts</a:t>
            </a:r>
          </a:p>
        </p:txBody>
      </p:sp>
      <p:sp>
        <p:nvSpPr>
          <p:cNvPr id="13" name="Rectangle 12"/>
          <p:cNvSpPr/>
          <p:nvPr/>
        </p:nvSpPr>
        <p:spPr>
          <a:xfrm>
            <a:off x="179388" y="115516"/>
            <a:ext cx="7178693" cy="648072"/>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spcBef>
                <a:spcPts val="0"/>
              </a:spcBef>
              <a:spcAft>
                <a:spcPts val="0"/>
              </a:spcAft>
            </a:pPr>
            <a:r>
              <a:rPr lang="fr-FR" b="0" dirty="0">
                <a:solidFill>
                  <a:sysClr val="window" lastClr="FFFFFF"/>
                </a:solidFill>
                <a:latin typeface="Calibri"/>
              </a:rPr>
              <a:t>Nos Formations (1/2)</a:t>
            </a:r>
            <a:endParaRPr kumimoji="0" lang="fr-FR"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Espace réservé du numéro de diapositive 11"/>
          <p:cNvSpPr>
            <a:spLocks noGrp="1"/>
          </p:cNvSpPr>
          <p:nvPr>
            <p:ph type="sldNum" sz="quarter" idx="12"/>
          </p:nvPr>
        </p:nvSpPr>
        <p:spPr>
          <a:xfrm>
            <a:off x="8603256" y="6597352"/>
            <a:ext cx="514400" cy="260648"/>
          </a:xfrm>
        </p:spPr>
        <p:txBody>
          <a:bodyPr/>
          <a:lstStyle/>
          <a:p>
            <a:fld id="{CF4668DC-857F-487D-BFFA-8C0CA5037977}" type="slidenum">
              <a:rPr lang="en-US" sz="1000" b="0" smtClean="0">
                <a:solidFill>
                  <a:srgbClr val="898989"/>
                </a:solidFill>
                <a:latin typeface="Calibri" pitchFamily="34" charset="0"/>
              </a:rPr>
              <a:pPr/>
              <a:t>1</a:t>
            </a:fld>
            <a:endParaRPr lang="en-US" sz="1000" b="0" dirty="0">
              <a:solidFill>
                <a:srgbClr val="898989"/>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 action="ppaction://noaction"/>
          </p:cNvPr>
          <p:cNvSpPr/>
          <p:nvPr/>
        </p:nvSpPr>
        <p:spPr>
          <a:xfrm>
            <a:off x="142844" y="1000108"/>
            <a:ext cx="1477993"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 lastClr="FFFFFF"/>
                </a:solidFill>
                <a:effectLst/>
                <a:uLnTx/>
                <a:uFillTx/>
                <a:latin typeface="Calibri"/>
                <a:ea typeface="+mn-ea"/>
                <a:cs typeface="+mn-cs"/>
              </a:rPr>
              <a:t>Vos besoins</a:t>
            </a:r>
          </a:p>
        </p:txBody>
      </p:sp>
      <p:sp>
        <p:nvSpPr>
          <p:cNvPr id="21" name="Rectangle 20">
            <a:hlinkClick r:id="" action="ppaction://noaction"/>
          </p:cNvPr>
          <p:cNvSpPr/>
          <p:nvPr/>
        </p:nvSpPr>
        <p:spPr>
          <a:xfrm>
            <a:off x="3274716" y="1000108"/>
            <a:ext cx="1440160"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 lastClr="FFFFFF"/>
                </a:solidFill>
                <a:effectLst/>
                <a:uLnTx/>
                <a:uFillTx/>
                <a:latin typeface="Calibri"/>
                <a:ea typeface="+mn-ea"/>
                <a:cs typeface="+mn-cs"/>
              </a:rPr>
              <a:t>Notre offre</a:t>
            </a:r>
          </a:p>
        </p:txBody>
      </p:sp>
      <p:sp>
        <p:nvSpPr>
          <p:cNvPr id="22" name="Rectangle 21">
            <a:hlinkClick r:id="" action="ppaction://noaction"/>
          </p:cNvPr>
          <p:cNvSpPr/>
          <p:nvPr/>
        </p:nvSpPr>
        <p:spPr>
          <a:xfrm>
            <a:off x="6632302" y="1000108"/>
            <a:ext cx="2083102" cy="40605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800" b="0" kern="0" dirty="0">
                <a:solidFill>
                  <a:sysClr val="window" lastClr="FFFFFF"/>
                </a:solidFill>
                <a:latin typeface="Calibri"/>
                <a:ea typeface="+mn-ea"/>
              </a:rPr>
              <a:t>Gains</a:t>
            </a:r>
          </a:p>
        </p:txBody>
      </p:sp>
      <p:sp>
        <p:nvSpPr>
          <p:cNvPr id="24" name="Rectangle 23"/>
          <p:cNvSpPr/>
          <p:nvPr/>
        </p:nvSpPr>
        <p:spPr>
          <a:xfrm>
            <a:off x="144463" y="1571612"/>
            <a:ext cx="1476374" cy="216217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pPr>
            <a:r>
              <a:rPr lang="fr-FR" b="0" kern="0" dirty="0">
                <a:solidFill>
                  <a:sysClr val="windowText" lastClr="000000"/>
                </a:solidFill>
                <a:latin typeface="Calibri"/>
                <a:ea typeface="+mn-ea"/>
              </a:rPr>
              <a:t>3. Supply Chain Management: CPIM I, application &amp; coaching OJT</a:t>
            </a:r>
          </a:p>
          <a:p>
            <a:pPr eaLnBrk="1" fontAlgn="auto" hangingPunct="1">
              <a:spcBef>
                <a:spcPts val="0"/>
              </a:spcBef>
              <a:spcAft>
                <a:spcPts val="0"/>
              </a:spcAft>
            </a:pPr>
            <a:endParaRPr lang="fr-FR" sz="1600" b="0" kern="0" dirty="0">
              <a:solidFill>
                <a:sysClr val="windowText" lastClr="000000"/>
              </a:solidFill>
              <a:latin typeface="Calibri"/>
              <a:ea typeface="+mn-ea"/>
            </a:endParaRPr>
          </a:p>
        </p:txBody>
      </p:sp>
      <p:sp>
        <p:nvSpPr>
          <p:cNvPr id="25" name="Rectangle 24"/>
          <p:cNvSpPr/>
          <p:nvPr/>
        </p:nvSpPr>
        <p:spPr>
          <a:xfrm>
            <a:off x="1908175" y="1571612"/>
            <a:ext cx="4176711" cy="216217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446088" lvl="1" indent="11113" eaLnBrk="1" hangingPunct="1"/>
            <a:r>
              <a:rPr lang="fr-FR" b="0" kern="0" dirty="0">
                <a:solidFill>
                  <a:sysClr val="windowText" lastClr="000000"/>
                </a:solidFill>
                <a:latin typeface="Calibri"/>
                <a:ea typeface="+mn-ea"/>
              </a:rPr>
              <a:t>Formation-Action des techniciens GPAO et Méthodes, Approvisionneurs à la certification APICS CPIM I, application OJT</a:t>
            </a:r>
          </a:p>
          <a:p>
            <a:pPr lvl="1" eaLnBrk="1" hangingPunct="1"/>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4 journées de formation durant 3 mois</a:t>
            </a:r>
          </a:p>
          <a:p>
            <a:pPr marL="723900" lvl="1" indent="-266700" eaLnBrk="1" hangingPunct="1">
              <a:buFont typeface="Arial" pitchFamily="34" charset="0"/>
              <a:buChar char="-"/>
            </a:pPr>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16 journées de Consultant pour former- supporter ensuite durant 5 mois jusqu’à l’atteinte des résultats (Voir Méthodologie en page suivante)</a:t>
            </a:r>
          </a:p>
          <a:p>
            <a:pPr marL="723900" lvl="1" indent="-266700" eaLnBrk="1" hangingPunct="1">
              <a:buFont typeface="Arial" pitchFamily="34" charset="0"/>
              <a:buChar char="-"/>
            </a:pPr>
            <a:endParaRPr lang="fr-FR" sz="1200" b="0" dirty="0">
              <a:latin typeface="Calibri" pitchFamily="34" charset="0"/>
              <a:cs typeface="Arial" pitchFamily="34" charset="0"/>
            </a:endParaRPr>
          </a:p>
          <a:p>
            <a:pPr marL="723900" lvl="1" indent="-266700" eaLnBrk="1" hangingPunct="1">
              <a:buFont typeface="Arial" pitchFamily="34" charset="0"/>
              <a:buChar char="-"/>
            </a:pPr>
            <a:r>
              <a:rPr lang="fr-FR" sz="1200" b="0" dirty="0">
                <a:latin typeface="Calibri" pitchFamily="34" charset="0"/>
                <a:cs typeface="Arial" pitchFamily="34" charset="0"/>
              </a:rPr>
              <a:t>Certifications des 10 personnes au CPIM I de l’APICS</a:t>
            </a:r>
          </a:p>
        </p:txBody>
      </p:sp>
      <p:sp>
        <p:nvSpPr>
          <p:cNvPr id="26" name="Rectangle 25"/>
          <p:cNvSpPr/>
          <p:nvPr/>
        </p:nvSpPr>
        <p:spPr>
          <a:xfrm>
            <a:off x="6357950" y="1571612"/>
            <a:ext cx="2592386" cy="21621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hangingPunct="1">
              <a:buFont typeface="Arial" pitchFamily="34" charset="0"/>
              <a:buNone/>
            </a:pPr>
            <a:r>
              <a:rPr lang="fr-FR" sz="1600" b="0" kern="0" dirty="0">
                <a:solidFill>
                  <a:sysClr val="windowText" lastClr="000000"/>
                </a:solidFill>
                <a:latin typeface="Calibri"/>
                <a:ea typeface="+mn-ea"/>
              </a:rPr>
              <a:t>Des formations opérationnelles, certifiantes, qui délivrent du résultat: </a:t>
            </a:r>
          </a:p>
          <a:p>
            <a:pPr marL="355600" lvl="1" indent="-177800" eaLnBrk="1" hangingPunct="1">
              <a:buFont typeface="Arial" pitchFamily="34" charset="0"/>
              <a:buChar char="-"/>
            </a:pPr>
            <a:r>
              <a:rPr lang="fr-FR" sz="1200" b="0" kern="0" dirty="0">
                <a:solidFill>
                  <a:sysClr val="windowText" lastClr="000000"/>
                </a:solidFill>
                <a:latin typeface="Calibri"/>
              </a:rPr>
              <a:t>Réduction des coûts</a:t>
            </a:r>
          </a:p>
          <a:p>
            <a:pPr marL="355600" lvl="1" indent="-177800" eaLnBrk="1" hangingPunct="1">
              <a:buFont typeface="Arial" pitchFamily="34" charset="0"/>
              <a:buChar char="-"/>
            </a:pPr>
            <a:endParaRPr lang="fr-FR" sz="1200" b="0" kern="0" dirty="0">
              <a:solidFill>
                <a:sysClr val="windowText" lastClr="000000"/>
              </a:solidFill>
              <a:latin typeface="Calibri"/>
            </a:endParaRPr>
          </a:p>
          <a:p>
            <a:pPr marL="355600" lvl="1" indent="-177800" eaLnBrk="1" hangingPunct="1">
              <a:buFont typeface="Arial" pitchFamily="34" charset="0"/>
              <a:buChar char="-"/>
            </a:pPr>
            <a:r>
              <a:rPr lang="fr-FR" sz="1200" b="0" kern="0" dirty="0">
                <a:solidFill>
                  <a:sysClr val="windowText" lastClr="000000"/>
                </a:solidFill>
                <a:latin typeface="Calibri"/>
              </a:rPr>
              <a:t>Pacification des flux</a:t>
            </a:r>
          </a:p>
          <a:p>
            <a:pPr marL="355600" lvl="1" indent="-177800" eaLnBrk="1" hangingPunct="1">
              <a:buFont typeface="Arial" pitchFamily="34" charset="0"/>
              <a:buChar char="-"/>
            </a:pPr>
            <a:endParaRPr lang="fr-FR" sz="1200" b="0" kern="0" dirty="0">
              <a:solidFill>
                <a:sysClr val="windowText" lastClr="000000"/>
              </a:solidFill>
              <a:latin typeface="Calibri"/>
            </a:endParaRPr>
          </a:p>
          <a:p>
            <a:pPr marL="355600" lvl="1" indent="-177800" eaLnBrk="1" hangingPunct="1">
              <a:buFont typeface="Arial" pitchFamily="34" charset="0"/>
              <a:buChar char="-"/>
            </a:pPr>
            <a:r>
              <a:rPr lang="fr-FR" sz="1200" b="0" kern="0" dirty="0">
                <a:solidFill>
                  <a:sysClr val="windowText" lastClr="000000"/>
                </a:solidFill>
                <a:latin typeface="Calibri"/>
              </a:rPr>
              <a:t>Maîtrise des délais et OTD, réduction des valeurs de stocks</a:t>
            </a:r>
          </a:p>
          <a:p>
            <a:pPr marL="355600" lvl="1" indent="-177800" eaLnBrk="1" hangingPunct="1">
              <a:buFont typeface="Arial" pitchFamily="34" charset="0"/>
              <a:buChar char="-"/>
            </a:pPr>
            <a:endParaRPr lang="fr-FR" sz="1200" b="0" kern="0" dirty="0">
              <a:solidFill>
                <a:sysClr val="windowText" lastClr="000000"/>
              </a:solidFill>
              <a:latin typeface="Calibri"/>
            </a:endParaRPr>
          </a:p>
          <a:p>
            <a:pPr marL="355600" lvl="1" indent="-177800" eaLnBrk="1" hangingPunct="1">
              <a:buFont typeface="Arial" pitchFamily="34" charset="0"/>
              <a:buChar char="-"/>
            </a:pPr>
            <a:r>
              <a:rPr lang="fr-FR" sz="1200" b="0" kern="0" dirty="0">
                <a:solidFill>
                  <a:sysClr val="windowText" lastClr="000000"/>
                </a:solidFill>
                <a:latin typeface="Calibri"/>
              </a:rPr>
              <a:t>Réduction des coûts de l’urgence</a:t>
            </a:r>
          </a:p>
        </p:txBody>
      </p:sp>
      <p:sp>
        <p:nvSpPr>
          <p:cNvPr id="27" name="Rectangle 26"/>
          <p:cNvSpPr/>
          <p:nvPr/>
        </p:nvSpPr>
        <p:spPr>
          <a:xfrm>
            <a:off x="142845" y="3857628"/>
            <a:ext cx="1477992" cy="273972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lang="fr-FR" sz="1600" b="0" kern="0" dirty="0">
              <a:solidFill>
                <a:sysClr val="windowText" lastClr="000000"/>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lang="fr-FR" b="0" kern="0" dirty="0">
                <a:solidFill>
                  <a:sysClr val="windowText" lastClr="000000"/>
                </a:solidFill>
                <a:latin typeface="Calibri"/>
                <a:ea typeface="+mn-ea"/>
              </a:rPr>
              <a:t>4. Fondamentaux des Méthodes Industrielles</a:t>
            </a:r>
          </a:p>
        </p:txBody>
      </p:sp>
      <p:sp>
        <p:nvSpPr>
          <p:cNvPr id="28" name="Rectangle 27"/>
          <p:cNvSpPr/>
          <p:nvPr/>
        </p:nvSpPr>
        <p:spPr>
          <a:xfrm>
            <a:off x="1908175" y="3862386"/>
            <a:ext cx="4176712" cy="273496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1" eaLnBrk="1" hangingPunct="1"/>
            <a:r>
              <a:rPr lang="fr-FR" b="0" kern="0" dirty="0">
                <a:solidFill>
                  <a:sysClr val="windowText" lastClr="000000"/>
                </a:solidFill>
                <a:latin typeface="Calibri"/>
                <a:ea typeface="+mn-ea"/>
              </a:rPr>
              <a:t>Formation-Action du Service Méthodes aux Fondamentaux des Méthodes Industrielles</a:t>
            </a:r>
          </a:p>
          <a:p>
            <a:pPr marL="320675" lvl="1" indent="-182563" eaLnBrk="1" hangingPunct="1">
              <a:buFont typeface="Arial" pitchFamily="34" charset="0"/>
              <a:buChar char="-"/>
            </a:pPr>
            <a:endParaRPr lang="fr-FR" sz="400" b="0" dirty="0">
              <a:latin typeface="Calibri" pitchFamily="34" charset="0"/>
              <a:cs typeface="Arial" pitchFamily="34" charset="0"/>
            </a:endParaRPr>
          </a:p>
          <a:p>
            <a:pPr marL="138113" lvl="1" indent="-125413" eaLnBrk="1" hangingPunct="1">
              <a:buFont typeface="Arial" pitchFamily="34" charset="0"/>
              <a:buChar char="-"/>
            </a:pPr>
            <a:r>
              <a:rPr lang="fr-FR" sz="1200" b="0" dirty="0">
                <a:latin typeface="Calibri" pitchFamily="34" charset="0"/>
                <a:cs typeface="Arial" pitchFamily="34" charset="0"/>
              </a:rPr>
              <a:t>5 journées durant 5 semaines (1j/semaine)</a:t>
            </a:r>
          </a:p>
          <a:p>
            <a:pPr marL="723900" lvl="1" indent="-266700" eaLnBrk="1" hangingPunct="1">
              <a:buFont typeface="Arial" pitchFamily="34" charset="0"/>
              <a:buChar char="-"/>
            </a:pPr>
            <a:endParaRPr lang="fr-FR" sz="400" b="0" dirty="0">
              <a:latin typeface="Calibri" pitchFamily="34" charset="0"/>
              <a:cs typeface="Arial" pitchFamily="34" charset="0"/>
            </a:endParaRPr>
          </a:p>
          <a:p>
            <a:pPr marL="138113" lvl="1" indent="-125413" eaLnBrk="1" hangingPunct="1">
              <a:buFont typeface="Arial" pitchFamily="34" charset="0"/>
              <a:buChar char="-"/>
            </a:pPr>
            <a:r>
              <a:rPr lang="fr-FR" sz="1200" b="0" dirty="0">
                <a:latin typeface="Calibri" pitchFamily="34" charset="0"/>
                <a:cs typeface="Arial" pitchFamily="34" charset="0"/>
              </a:rPr>
              <a:t>Thèmes: </a:t>
            </a:r>
            <a:r>
              <a:rPr lang="fr-FR" sz="1200" b="0" kern="0" dirty="0">
                <a:solidFill>
                  <a:sysClr val="windowText" lastClr="000000"/>
                </a:solidFill>
                <a:latin typeface="Calibri"/>
              </a:rPr>
              <a:t>Gammes et temps alloués, Implantations (Unités fonctionnelles, Cellules, Lignes), Simmogrammes et Productivité, Flux (Tirés, Poussés, Synchrones, Buffers et Stocks, Protection des goulets) et Tailles des lots, Points de découplage, Processus MRP, Données Techniques du MRP (Calages et vérification)</a:t>
            </a:r>
          </a:p>
          <a:p>
            <a:pPr marL="138113" lvl="1" indent="-125413" eaLnBrk="1" hangingPunct="1">
              <a:buFont typeface="Arial" pitchFamily="34" charset="0"/>
              <a:buChar char="-"/>
            </a:pPr>
            <a:r>
              <a:rPr lang="fr-FR" sz="1200" b="0" dirty="0">
                <a:latin typeface="Calibri" pitchFamily="34" charset="0"/>
                <a:cs typeface="Arial" pitchFamily="34" charset="0"/>
              </a:rPr>
              <a:t>Standards, 5S, Organisation des postes de travail, Confirmation de processus, Tournée terrain, check-lists</a:t>
            </a:r>
          </a:p>
          <a:p>
            <a:pPr marL="138113" lvl="1" indent="-125413" eaLnBrk="1" hangingPunct="1">
              <a:buFont typeface="Arial" pitchFamily="34" charset="0"/>
              <a:buChar char="-"/>
            </a:pPr>
            <a:r>
              <a:rPr lang="fr-FR" sz="1200" b="0" dirty="0">
                <a:latin typeface="Calibri" pitchFamily="34" charset="0"/>
                <a:cs typeface="Arial" pitchFamily="34" charset="0"/>
              </a:rPr>
              <a:t>Kaizen (Amélioration Continue), Chantiers de ruptures Kaikaku, Management visuel et Rituels associés</a:t>
            </a:r>
          </a:p>
          <a:p>
            <a:pPr marL="138113" lvl="1" indent="-125413" eaLnBrk="1" hangingPunct="1">
              <a:buFont typeface="Arial" pitchFamily="34" charset="0"/>
              <a:buChar char="-"/>
            </a:pPr>
            <a:r>
              <a:rPr lang="fr-FR" sz="1200" b="0" dirty="0" err="1">
                <a:latin typeface="Calibri" pitchFamily="34" charset="0"/>
                <a:cs typeface="Arial" pitchFamily="34" charset="0"/>
              </a:rPr>
              <a:t>Hoshin</a:t>
            </a:r>
            <a:r>
              <a:rPr lang="fr-FR" sz="1200" b="0" dirty="0">
                <a:latin typeface="Calibri" pitchFamily="34" charset="0"/>
                <a:cs typeface="Arial" pitchFamily="34" charset="0"/>
              </a:rPr>
              <a:t> </a:t>
            </a:r>
            <a:r>
              <a:rPr lang="fr-FR" sz="1200" b="0" dirty="0" err="1">
                <a:latin typeface="Calibri" pitchFamily="34" charset="0"/>
                <a:cs typeface="Arial" pitchFamily="34" charset="0"/>
              </a:rPr>
              <a:t>Kanri</a:t>
            </a:r>
            <a:r>
              <a:rPr lang="fr-FR" sz="1200" b="0" dirty="0">
                <a:latin typeface="Calibri" pitchFamily="34" charset="0"/>
                <a:cs typeface="Arial" pitchFamily="34" charset="0"/>
              </a:rPr>
              <a:t>, A3 projet, Plan d’action et ressources, Pilotage</a:t>
            </a:r>
          </a:p>
        </p:txBody>
      </p:sp>
      <p:sp>
        <p:nvSpPr>
          <p:cNvPr id="29" name="Rectangle 28"/>
          <p:cNvSpPr/>
          <p:nvPr/>
        </p:nvSpPr>
        <p:spPr>
          <a:xfrm>
            <a:off x="6357950" y="3857628"/>
            <a:ext cx="2606662" cy="273972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coûts de revient</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Maîtrise des flux: Livraisons respectées</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occurrences de Non Qualité</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Réduction des urgences, stress</a:t>
            </a:r>
          </a:p>
          <a:p>
            <a:pPr marL="266700" indent="-190500">
              <a:lnSpc>
                <a:spcPct val="80000"/>
              </a:lnSpc>
              <a:buFont typeface="Arial" pitchFamily="34" charset="0"/>
              <a:buChar char="-"/>
              <a:tabLst>
                <a:tab pos="5827713" algn="l"/>
              </a:tabLst>
              <a:defRPr/>
            </a:pPr>
            <a:endParaRPr lang="fr-FR" sz="1200" b="0" dirty="0">
              <a:latin typeface="Calibri" panose="020F0502020204030204" pitchFamily="34" charset="0"/>
              <a:cs typeface="Calibri" panose="020F0502020204030204" pitchFamily="34" charset="0"/>
            </a:endParaRPr>
          </a:p>
          <a:p>
            <a:pPr marL="266700" indent="-190500">
              <a:lnSpc>
                <a:spcPct val="80000"/>
              </a:lnSpc>
              <a:buFont typeface="Arial" pitchFamily="34" charset="0"/>
              <a:buChar char="-"/>
              <a:tabLst>
                <a:tab pos="5827713" algn="l"/>
              </a:tabLst>
              <a:defRPr/>
            </a:pPr>
            <a:r>
              <a:rPr lang="fr-FR" sz="1200" b="0" dirty="0">
                <a:latin typeface="Calibri" panose="020F0502020204030204" pitchFamily="34" charset="0"/>
                <a:cs typeface="Calibri" panose="020F0502020204030204" pitchFamily="34" charset="0"/>
              </a:rPr>
              <a:t>Développement de l’autonomie, respects, bien-être au travail</a:t>
            </a:r>
          </a:p>
        </p:txBody>
      </p:sp>
      <p:sp>
        <p:nvSpPr>
          <p:cNvPr id="13" name="Rectangle 12"/>
          <p:cNvSpPr/>
          <p:nvPr/>
        </p:nvSpPr>
        <p:spPr>
          <a:xfrm>
            <a:off x="179388" y="115516"/>
            <a:ext cx="7178693" cy="648072"/>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spcBef>
                <a:spcPts val="0"/>
              </a:spcBef>
              <a:spcAft>
                <a:spcPts val="0"/>
              </a:spcAft>
            </a:pPr>
            <a:r>
              <a:rPr lang="fr-FR" b="0" dirty="0">
                <a:solidFill>
                  <a:sysClr val="window" lastClr="FFFFFF"/>
                </a:solidFill>
                <a:latin typeface="Calibri"/>
              </a:rPr>
              <a:t>Nos Formations (2/2)</a:t>
            </a:r>
            <a:endParaRPr kumimoji="0" lang="fr-FR" sz="1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Espace réservé du numéro de diapositive 11"/>
          <p:cNvSpPr>
            <a:spLocks noGrp="1"/>
          </p:cNvSpPr>
          <p:nvPr>
            <p:ph type="sldNum" sz="quarter" idx="12"/>
          </p:nvPr>
        </p:nvSpPr>
        <p:spPr>
          <a:xfrm>
            <a:off x="8603256" y="6597352"/>
            <a:ext cx="514400" cy="260648"/>
          </a:xfrm>
        </p:spPr>
        <p:txBody>
          <a:bodyPr/>
          <a:lstStyle/>
          <a:p>
            <a:fld id="{CF4668DC-857F-487D-BFFA-8C0CA5037977}" type="slidenum">
              <a:rPr lang="en-US" sz="1000" b="0" smtClean="0">
                <a:solidFill>
                  <a:srgbClr val="898989"/>
                </a:solidFill>
                <a:latin typeface="Calibri" pitchFamily="34" charset="0"/>
              </a:rPr>
              <a:pPr/>
              <a:t>2</a:t>
            </a:fld>
            <a:endParaRPr lang="en-US" sz="1000" b="0" dirty="0">
              <a:solidFill>
                <a:srgbClr val="898989"/>
              </a:solidFill>
              <a:latin typeface="Calibri" pitchFamily="34" charset="0"/>
            </a:endParaRPr>
          </a:p>
        </p:txBody>
      </p:sp>
    </p:spTree>
    <p:extLst>
      <p:ext uri="{BB962C8B-B14F-4D97-AF65-F5344CB8AC3E}">
        <p14:creationId xmlns:p14="http://schemas.microsoft.com/office/powerpoint/2010/main" val="49057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161298" y="1285860"/>
          <a:ext cx="7823504"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107950" y="71414"/>
            <a:ext cx="8928100" cy="620736"/>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800" b="0" kern="0" dirty="0">
                <a:solidFill>
                  <a:sysClr val="window" lastClr="FFFFFF"/>
                </a:solidFill>
                <a:latin typeface="Arial" pitchFamily="34" charset="0"/>
              </a:rPr>
              <a:t>Formation Supply Chain Management: CPIM I, application &amp; coaching OJT</a:t>
            </a:r>
          </a:p>
          <a:p>
            <a:pPr marL="0" marR="0" lvl="0" indent="0" algn="ctr" defTabSz="914400" eaLnBrk="1" fontAlgn="auto" latinLnBrk="0" hangingPunct="1">
              <a:lnSpc>
                <a:spcPct val="100000"/>
              </a:lnSpc>
              <a:spcBef>
                <a:spcPts val="0"/>
              </a:spcBef>
              <a:spcAft>
                <a:spcPts val="0"/>
              </a:spcAft>
              <a:buClrTx/>
              <a:buSzTx/>
              <a:buFontTx/>
              <a:buNone/>
              <a:tabLst/>
              <a:defRPr/>
            </a:pPr>
            <a:r>
              <a:rPr lang="fr-FR" sz="1800" b="0" kern="0" dirty="0">
                <a:solidFill>
                  <a:sysClr val="window" lastClr="FFFFFF"/>
                </a:solidFill>
                <a:latin typeface="Arial" pitchFamily="34" charset="0"/>
              </a:rPr>
              <a:t>Comment ?</a:t>
            </a:r>
          </a:p>
        </p:txBody>
      </p:sp>
      <p:sp>
        <p:nvSpPr>
          <p:cNvPr id="26" name="Rectangle 25"/>
          <p:cNvSpPr/>
          <p:nvPr/>
        </p:nvSpPr>
        <p:spPr>
          <a:xfrm>
            <a:off x="107950" y="785795"/>
            <a:ext cx="8928100" cy="642941"/>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eaLnBrk="1" fontAlgn="auto" hangingPunct="1">
              <a:spcBef>
                <a:spcPts val="0"/>
              </a:spcBef>
              <a:spcAft>
                <a:spcPts val="0"/>
              </a:spcAft>
              <a:defRPr/>
            </a:pPr>
            <a:r>
              <a:rPr lang="fr-FR" b="0" kern="0" dirty="0">
                <a:solidFill>
                  <a:srgbClr val="000000"/>
                </a:solidFill>
                <a:latin typeface="Arial" pitchFamily="34" charset="0"/>
              </a:rPr>
              <a:t>Former puis Coacher vos Equipes Opérations sur les Bonnes Pratiques, et les implanter avec elles jusqu’à la pérennisation des résultats, selon le cycle PDCA  :</a:t>
            </a:r>
          </a:p>
        </p:txBody>
      </p:sp>
      <p:sp>
        <p:nvSpPr>
          <p:cNvPr id="27" name="Rectangle 26"/>
          <p:cNvSpPr/>
          <p:nvPr/>
        </p:nvSpPr>
        <p:spPr>
          <a:xfrm>
            <a:off x="107950" y="2571744"/>
            <a:ext cx="719138" cy="44927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buFont typeface="Arial" pitchFamily="34" charset="0"/>
              <a:buChar char="•"/>
            </a:pPr>
            <a:r>
              <a:rPr lang="fr-FR" sz="1200" b="0" dirty="0">
                <a:solidFill>
                  <a:srgbClr val="000000"/>
                </a:solidFill>
                <a:latin typeface="Arial" pitchFamily="34" charset="0"/>
                <a:cs typeface="Arial" pitchFamily="34" charset="0"/>
              </a:rPr>
              <a:t> But :</a:t>
            </a:r>
          </a:p>
        </p:txBody>
      </p:sp>
      <p:sp>
        <p:nvSpPr>
          <p:cNvPr id="28" name="Rectangle 27"/>
          <p:cNvSpPr/>
          <p:nvPr/>
        </p:nvSpPr>
        <p:spPr>
          <a:xfrm>
            <a:off x="107950" y="3786190"/>
            <a:ext cx="1035026" cy="44927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buFont typeface="Arial" pitchFamily="34" charset="0"/>
              <a:buChar char="•"/>
            </a:pPr>
            <a:r>
              <a:rPr lang="fr-FR" sz="1200" b="0" dirty="0">
                <a:solidFill>
                  <a:srgbClr val="000000"/>
                </a:solidFill>
                <a:latin typeface="Arial" pitchFamily="34" charset="0"/>
                <a:cs typeface="Arial" pitchFamily="34" charset="0"/>
              </a:rPr>
              <a:t> Comment :</a:t>
            </a:r>
          </a:p>
        </p:txBody>
      </p:sp>
      <p:sp>
        <p:nvSpPr>
          <p:cNvPr id="29" name="Rectangle 28"/>
          <p:cNvSpPr/>
          <p:nvPr/>
        </p:nvSpPr>
        <p:spPr>
          <a:xfrm>
            <a:off x="107950" y="5715016"/>
            <a:ext cx="1035026" cy="44927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buFont typeface="Arial" pitchFamily="34" charset="0"/>
              <a:buChar char="•"/>
            </a:pPr>
            <a:r>
              <a:rPr lang="fr-FR" sz="1200" b="0" dirty="0">
                <a:solidFill>
                  <a:srgbClr val="000000"/>
                </a:solidFill>
                <a:latin typeface="Arial" pitchFamily="34" charset="0"/>
                <a:cs typeface="Arial" pitchFamily="34" charset="0"/>
              </a:rPr>
              <a:t> Charges :</a:t>
            </a:r>
          </a:p>
        </p:txBody>
      </p:sp>
      <p:sp>
        <p:nvSpPr>
          <p:cNvPr id="30" name="Rectangle 29"/>
          <p:cNvSpPr/>
          <p:nvPr/>
        </p:nvSpPr>
        <p:spPr>
          <a:xfrm>
            <a:off x="1187450" y="2571744"/>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r>
              <a:rPr lang="fr-FR" sz="1200" b="0" dirty="0">
                <a:latin typeface="Arial" pitchFamily="34" charset="0"/>
                <a:cs typeface="Arial" pitchFamily="34" charset="0"/>
              </a:rPr>
              <a:t>Formation aux BSCM (Basics of Supply Chain Management) de l’APICS</a:t>
            </a:r>
          </a:p>
        </p:txBody>
      </p:sp>
      <p:sp>
        <p:nvSpPr>
          <p:cNvPr id="31" name="Rectangle 30"/>
          <p:cNvSpPr/>
          <p:nvPr/>
        </p:nvSpPr>
        <p:spPr>
          <a:xfrm>
            <a:off x="1187450" y="3786190"/>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10 personnes , 4 j répartis sur un trimestre, travail personnel (600 pages)</a:t>
            </a:r>
          </a:p>
        </p:txBody>
      </p:sp>
      <p:sp>
        <p:nvSpPr>
          <p:cNvPr id="32" name="Rectangle 31"/>
          <p:cNvSpPr/>
          <p:nvPr/>
        </p:nvSpPr>
        <p:spPr>
          <a:xfrm>
            <a:off x="1187450" y="5715016"/>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000" b="0" dirty="0">
                <a:latin typeface="Arial" pitchFamily="34" charset="0"/>
                <a:cs typeface="Arial" pitchFamily="34" charset="0"/>
              </a:rPr>
              <a:t>Participant : travail personnel 12j + 4j dans le cadre du travail</a:t>
            </a:r>
          </a:p>
          <a:p>
            <a:pPr marL="0" lvl="1"/>
            <a:r>
              <a:rPr lang="fr-FR" sz="1000" b="0" dirty="0">
                <a:latin typeface="Arial" pitchFamily="34" charset="0"/>
                <a:cs typeface="Arial" pitchFamily="34" charset="0"/>
              </a:rPr>
              <a:t> Consultant : 1j préparation (Interviews pour personnaliser) + 4j</a:t>
            </a:r>
          </a:p>
        </p:txBody>
      </p:sp>
      <p:sp>
        <p:nvSpPr>
          <p:cNvPr id="33" name="Rectangle 32"/>
          <p:cNvSpPr/>
          <p:nvPr/>
        </p:nvSpPr>
        <p:spPr>
          <a:xfrm>
            <a:off x="3116276" y="2571744"/>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Application des bonnes pratiques BSCM sur un cas concret que chaque participant prend en charge</a:t>
            </a:r>
          </a:p>
        </p:txBody>
      </p:sp>
      <p:sp>
        <p:nvSpPr>
          <p:cNvPr id="34" name="Rectangle 33"/>
          <p:cNvSpPr/>
          <p:nvPr/>
        </p:nvSpPr>
        <p:spPr>
          <a:xfrm>
            <a:off x="3116276" y="3786190"/>
            <a:ext cx="1812914" cy="171451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Coaching in-situ OJT (hotline en secours), plan d’actions « Fil rouge ». Option : présence in-situ (Outil CashInFlux d’analyse des écoulements et optimisation des flux, chantiers Lean, etc…)</a:t>
            </a:r>
          </a:p>
        </p:txBody>
      </p:sp>
      <p:sp>
        <p:nvSpPr>
          <p:cNvPr id="35" name="Rectangle 34"/>
          <p:cNvSpPr/>
          <p:nvPr/>
        </p:nvSpPr>
        <p:spPr>
          <a:xfrm>
            <a:off x="3116276" y="5715040"/>
            <a:ext cx="1812914" cy="8572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000" b="0" dirty="0">
                <a:latin typeface="Arial" pitchFamily="34" charset="0"/>
                <a:cs typeface="Arial" pitchFamily="34" charset="0"/>
              </a:rPr>
              <a:t>Coaching de 2h/mois/participant, soit 7,5j de Consultant (Base :10 participants)</a:t>
            </a:r>
          </a:p>
        </p:txBody>
      </p:sp>
      <p:sp>
        <p:nvSpPr>
          <p:cNvPr id="36" name="Rectangle 35"/>
          <p:cNvSpPr/>
          <p:nvPr/>
        </p:nvSpPr>
        <p:spPr>
          <a:xfrm>
            <a:off x="5000628" y="5715016"/>
            <a:ext cx="1812914" cy="8572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000" b="0" dirty="0">
                <a:latin typeface="Arial" pitchFamily="34" charset="0"/>
                <a:cs typeface="Arial" pitchFamily="34" charset="0"/>
              </a:rPr>
              <a:t>Coaching de 2h/participant soit 2,5j de Consultant (Base :10 participants)</a:t>
            </a:r>
          </a:p>
        </p:txBody>
      </p:sp>
      <p:sp>
        <p:nvSpPr>
          <p:cNvPr id="37" name="Rectangle 36"/>
          <p:cNvSpPr/>
          <p:nvPr/>
        </p:nvSpPr>
        <p:spPr>
          <a:xfrm>
            <a:off x="6948488" y="5715040"/>
            <a:ext cx="1812914" cy="8572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000" b="0" dirty="0">
                <a:latin typeface="Arial" pitchFamily="34" charset="0"/>
                <a:cs typeface="Arial" pitchFamily="34" charset="0"/>
              </a:rPr>
              <a:t>Coaching de 1h/participant soit 1j de Consultant (Base :10 participants)</a:t>
            </a:r>
          </a:p>
        </p:txBody>
      </p:sp>
      <p:sp>
        <p:nvSpPr>
          <p:cNvPr id="39" name="Rectangle 38"/>
          <p:cNvSpPr/>
          <p:nvPr/>
        </p:nvSpPr>
        <p:spPr>
          <a:xfrm>
            <a:off x="5000628" y="2571744"/>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Aider à l’aboutissement du projet, susciter l’envie de continuer</a:t>
            </a:r>
          </a:p>
        </p:txBody>
      </p:sp>
      <p:sp>
        <p:nvSpPr>
          <p:cNvPr id="40" name="Rectangle 39"/>
          <p:cNvSpPr/>
          <p:nvPr/>
        </p:nvSpPr>
        <p:spPr>
          <a:xfrm>
            <a:off x="6929454" y="2571744"/>
            <a:ext cx="1812914" cy="100013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Pérenniser, féliciter, déployer ailleurs</a:t>
            </a:r>
          </a:p>
        </p:txBody>
      </p:sp>
      <p:sp>
        <p:nvSpPr>
          <p:cNvPr id="41" name="Rectangle 40"/>
          <p:cNvSpPr/>
          <p:nvPr/>
        </p:nvSpPr>
        <p:spPr>
          <a:xfrm>
            <a:off x="5000628" y="3786190"/>
            <a:ext cx="1812914" cy="171451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Coaching in-situ OJT (hotline en secours), OBEYA et suivi du tableau de bord KPIs, confirmation processus</a:t>
            </a:r>
          </a:p>
        </p:txBody>
      </p:sp>
      <p:sp>
        <p:nvSpPr>
          <p:cNvPr id="42" name="Rectangle 41"/>
          <p:cNvSpPr/>
          <p:nvPr/>
        </p:nvSpPr>
        <p:spPr>
          <a:xfrm>
            <a:off x="6929454" y="3786190"/>
            <a:ext cx="1812914" cy="171451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1"/>
            <a:r>
              <a:rPr lang="fr-FR" sz="1200" b="0" dirty="0">
                <a:latin typeface="Arial" pitchFamily="34" charset="0"/>
                <a:cs typeface="Arial" pitchFamily="34" charset="0"/>
              </a:rPr>
              <a:t>Coaching in-situ OJT (hotline en secours), Standards, communication, reconnaissance</a:t>
            </a:r>
          </a:p>
        </p:txBody>
      </p:sp>
      <p:sp>
        <p:nvSpPr>
          <p:cNvPr id="21" name="Espace réservé du numéro de diapositive 11"/>
          <p:cNvSpPr>
            <a:spLocks noGrp="1"/>
          </p:cNvSpPr>
          <p:nvPr>
            <p:ph type="sldNum" sz="quarter" idx="12"/>
          </p:nvPr>
        </p:nvSpPr>
        <p:spPr>
          <a:xfrm>
            <a:off x="8603256" y="6597352"/>
            <a:ext cx="514400" cy="260648"/>
          </a:xfrm>
        </p:spPr>
        <p:txBody>
          <a:bodyPr/>
          <a:lstStyle/>
          <a:p>
            <a:pPr algn="r"/>
            <a:fld id="{CF4668DC-857F-487D-BFFA-8C0CA5037977}" type="slidenum">
              <a:rPr lang="en-US" sz="1000" b="0" smtClean="0">
                <a:solidFill>
                  <a:srgbClr val="898989"/>
                </a:solidFill>
                <a:latin typeface="Calibri" pitchFamily="34" charset="0"/>
              </a:rPr>
              <a:pPr algn="r"/>
              <a:t>3</a:t>
            </a:fld>
            <a:endParaRPr lang="en-US" sz="1000" b="0" dirty="0">
              <a:solidFill>
                <a:srgbClr val="898989"/>
              </a:solidFill>
              <a:latin typeface="Calibri" pitchFamily="34" charset="0"/>
            </a:endParaRPr>
          </a:p>
        </p:txBody>
      </p:sp>
    </p:spTree>
    <p:extLst>
      <p:ext uri="{BB962C8B-B14F-4D97-AF65-F5344CB8AC3E}">
        <p14:creationId xmlns:p14="http://schemas.microsoft.com/office/powerpoint/2010/main" val="7985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15" name="Rectangle 11"/>
          <p:cNvSpPr>
            <a:spLocks noGrp="1" noChangeArrowheads="1"/>
          </p:cNvSpPr>
          <p:nvPr>
            <p:ph idx="1"/>
          </p:nvPr>
        </p:nvSpPr>
        <p:spPr>
          <a:xfrm>
            <a:off x="275492" y="2082800"/>
            <a:ext cx="8657492" cy="4775200"/>
          </a:xfrm>
          <a:noFill/>
          <a:ln/>
        </p:spPr>
        <p:txBody>
          <a:bodyPr lIns="36000" tIns="36000" rIns="36000" bIns="36000"/>
          <a:lstStyle/>
          <a:p>
            <a:pPr marL="407988" lvl="1" indent="-228600">
              <a:lnSpc>
                <a:spcPct val="100000"/>
              </a:lnSpc>
              <a:buSzPct val="130000"/>
              <a:buFont typeface="Webdings" pitchFamily="18" charset="2"/>
              <a:buChar char="4"/>
            </a:pPr>
            <a:endParaRPr lang="fr-FR" sz="900" dirty="0">
              <a:solidFill>
                <a:schemeClr val="bg2"/>
              </a:solidFill>
            </a:endParaRPr>
          </a:p>
          <a:p>
            <a:pPr marL="257175" indent="-257175">
              <a:lnSpc>
                <a:spcPct val="100000"/>
              </a:lnSpc>
              <a:spcBef>
                <a:spcPct val="70000"/>
              </a:spcBef>
              <a:buFont typeface="Arial" pitchFamily="34" charset="0"/>
              <a:buNone/>
            </a:pPr>
            <a:endParaRPr lang="fr-FR" sz="900" dirty="0">
              <a:solidFill>
                <a:schemeClr val="bg2"/>
              </a:solidFill>
              <a:cs typeface="Arial" pitchFamily="34" charset="0"/>
            </a:endParaRPr>
          </a:p>
        </p:txBody>
      </p:sp>
      <p:sp>
        <p:nvSpPr>
          <p:cNvPr id="14" name="Title 13"/>
          <p:cNvSpPr>
            <a:spLocks noGrp="1"/>
          </p:cNvSpPr>
          <p:nvPr>
            <p:ph type="title"/>
          </p:nvPr>
        </p:nvSpPr>
        <p:spPr>
          <a:xfrm>
            <a:off x="1187451" y="620714"/>
            <a:ext cx="7768747" cy="1295400"/>
          </a:xfrm>
          <a:solidFill>
            <a:srgbClr val="EAEAEA"/>
          </a:soli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algn="l"/>
            <a:r>
              <a:rPr lang="fr-FR" sz="1000" b="1" kern="1200" dirty="0">
                <a:solidFill>
                  <a:schemeClr val="tx1"/>
                </a:solidFill>
                <a:latin typeface="Calibri" pitchFamily="34" charset="0"/>
                <a:ea typeface="ＭＳ Ｐゴシック" charset="-128"/>
                <a:cs typeface="Arial" pitchFamily="34" charset="0"/>
              </a:rPr>
              <a:t>Jean-François CHIPOT</a:t>
            </a:r>
            <a:br>
              <a:rPr lang="fr-FR" sz="1000" b="1" kern="1200" dirty="0">
                <a:solidFill>
                  <a:schemeClr val="tx1"/>
                </a:solidFill>
                <a:latin typeface="Calibri" pitchFamily="34" charset="0"/>
                <a:ea typeface="ＭＳ Ｐゴシック" charset="-128"/>
                <a:cs typeface="Arial" pitchFamily="34" charset="0"/>
              </a:rPr>
            </a:br>
            <a:br>
              <a:rPr lang="fr-FR" sz="1000" b="1" kern="1200" dirty="0">
                <a:solidFill>
                  <a:schemeClr val="tx1"/>
                </a:solidFill>
                <a:latin typeface="Calibri" pitchFamily="34" charset="0"/>
                <a:ea typeface="ＭＳ Ｐゴシック" charset="-128"/>
                <a:cs typeface="Arial" pitchFamily="34" charset="0"/>
              </a:rPr>
            </a:br>
            <a:r>
              <a:rPr lang="fr-FR" sz="1000" b="1" kern="1200" dirty="0">
                <a:solidFill>
                  <a:schemeClr val="tx1"/>
                </a:solidFill>
                <a:latin typeface="Calibri" pitchFamily="34" charset="0"/>
                <a:ea typeface="ＭＳ Ｐゴシック" charset="-128"/>
                <a:cs typeface="Arial" pitchFamily="34" charset="0"/>
              </a:rPr>
              <a:t>Ecole Nationale d’Ingénieurs de METZ</a:t>
            </a:r>
            <a:br>
              <a:rPr lang="fr-FR" sz="1000" b="1" kern="1200" dirty="0">
                <a:solidFill>
                  <a:schemeClr val="tx1"/>
                </a:solidFill>
                <a:latin typeface="Calibri" pitchFamily="34" charset="0"/>
                <a:ea typeface="ＭＳ Ｐゴシック" charset="-128"/>
                <a:cs typeface="Arial" pitchFamily="34" charset="0"/>
              </a:rPr>
            </a:br>
            <a:r>
              <a:rPr lang="fr-FR" sz="1000" b="1" kern="1200" dirty="0">
                <a:solidFill>
                  <a:schemeClr val="tx1"/>
                </a:solidFill>
                <a:latin typeface="Calibri" pitchFamily="34" charset="0"/>
                <a:ea typeface="ＭＳ Ｐゴシック" charset="-128"/>
                <a:cs typeface="Arial" pitchFamily="34" charset="0"/>
              </a:rPr>
              <a:t>IAE Paris (Certificat d’Aptitudes à l’Administration des Entreprises, 3ème cycle de gestion)</a:t>
            </a:r>
            <a:br>
              <a:rPr lang="fr-FR" sz="1000" b="1" kern="1200" dirty="0">
                <a:solidFill>
                  <a:schemeClr val="tx1"/>
                </a:solidFill>
                <a:latin typeface="Calibri" pitchFamily="34" charset="0"/>
                <a:ea typeface="ＭＳ Ｐゴシック" charset="-128"/>
                <a:cs typeface="Arial" pitchFamily="34" charset="0"/>
              </a:rPr>
            </a:br>
            <a:r>
              <a:rPr lang="fr-FR" sz="1000" b="1" kern="1200" dirty="0">
                <a:solidFill>
                  <a:schemeClr val="tx1"/>
                </a:solidFill>
                <a:latin typeface="Calibri" pitchFamily="34" charset="0"/>
                <a:ea typeface="ＭＳ Ｐゴシック" charset="-128"/>
                <a:cs typeface="Arial" pitchFamily="34" charset="0"/>
              </a:rPr>
              <a:t>CSCP et CPIM (1) de l’APICS, formateur APICS (CSCP, CPIM, Lean Enterprise, Global Sourcing)</a:t>
            </a:r>
            <a:br>
              <a:rPr lang="fr-FR" sz="1000" b="1" kern="1200" dirty="0">
                <a:solidFill>
                  <a:schemeClr val="tx1"/>
                </a:solidFill>
                <a:latin typeface="Calibri" pitchFamily="34" charset="0"/>
                <a:ea typeface="ＭＳ Ｐゴシック" charset="-128"/>
                <a:cs typeface="Arial" pitchFamily="34" charset="0"/>
              </a:rPr>
            </a:br>
            <a:br>
              <a:rPr lang="fr-FR" sz="1000" b="1" kern="1200" dirty="0">
                <a:solidFill>
                  <a:schemeClr val="tx1"/>
                </a:solidFill>
                <a:latin typeface="Calibri" pitchFamily="34" charset="0"/>
                <a:ea typeface="ＭＳ Ｐゴシック" charset="-128"/>
                <a:cs typeface="Arial" pitchFamily="34" charset="0"/>
              </a:rPr>
            </a:br>
            <a:r>
              <a:rPr lang="fr-FR" sz="1000" b="1" kern="1200" dirty="0">
                <a:solidFill>
                  <a:schemeClr val="tx1"/>
                </a:solidFill>
                <a:latin typeface="Calibri" pitchFamily="34" charset="0"/>
                <a:ea typeface="ＭＳ Ｐゴシック" charset="-128"/>
                <a:cs typeface="Arial" pitchFamily="34" charset="0"/>
              </a:rPr>
              <a:t>Partenaire Formation de FESTO Didactic</a:t>
            </a:r>
            <a:br>
              <a:rPr lang="fr-FR" sz="1000" b="1" kern="1200" dirty="0">
                <a:solidFill>
                  <a:schemeClr val="tx1"/>
                </a:solidFill>
                <a:latin typeface="Calibri" pitchFamily="34" charset="0"/>
                <a:ea typeface="ＭＳ Ｐゴシック" charset="-128"/>
                <a:cs typeface="Arial" pitchFamily="34" charset="0"/>
              </a:rPr>
            </a:br>
            <a:r>
              <a:rPr lang="fr-FR" sz="1000" b="1" kern="1200" dirty="0">
                <a:solidFill>
                  <a:schemeClr val="tx1"/>
                </a:solidFill>
                <a:latin typeface="Calibri" pitchFamily="34" charset="0"/>
                <a:ea typeface="ＭＳ Ｐゴシック" charset="-128"/>
                <a:cs typeface="Arial" pitchFamily="34" charset="0"/>
              </a:rPr>
              <a:t>Partenaire Consultant-Formateur de SPACE (AIRBUS, SAFRAN, DASSAULT, …), BPI, ProConseil, Lasce Associates, Lean et Six Sigma</a:t>
            </a:r>
          </a:p>
        </p:txBody>
      </p:sp>
      <p:sp>
        <p:nvSpPr>
          <p:cNvPr id="13" name="Rectangle 12"/>
          <p:cNvSpPr/>
          <p:nvPr/>
        </p:nvSpPr>
        <p:spPr>
          <a:xfrm>
            <a:off x="179392" y="3214686"/>
            <a:ext cx="8785224" cy="1214446"/>
          </a:xfrm>
          <a:prstGeom prst="rect">
            <a:avLst/>
          </a:prstGeom>
          <a:solidFill>
            <a:srgbClr val="EAEAEA"/>
          </a:soli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marL="257175" marR="0" lvl="0" indent="-257175" algn="l" defTabSz="914400" rtl="0" eaLnBrk="0" fontAlgn="base" latinLnBrk="0" hangingPunct="0">
              <a:lnSpc>
                <a:spcPct val="100000"/>
              </a:lnSpc>
              <a:spcBef>
                <a:spcPct val="7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000000"/>
                </a:solidFill>
                <a:effectLst/>
                <a:uLnTx/>
                <a:uFillTx/>
                <a:latin typeface="Calibri" pitchFamily="34" charset="0"/>
                <a:ea typeface="ＭＳ Ｐゴシック" charset="-128"/>
                <a:cs typeface="Arial" pitchFamily="34" charset="0"/>
              </a:rPr>
              <a:t>Expérience</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20 ans d’expérience de conseil, dont 3 ans pour l’équipement automobile, plus de 5 ans pour l’industrie Aéronautique, et 10 ans d’expérience de déploiement du Lean </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 1989 à 2003 : Cimtech, fondateur-PDG (Diagnostic et optimisation des systèmes de production)</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 2003 à 2005 : Icare, consultant expert (Coaching de direction, animations chantiers QCD, secrétaire commission logistique FIEV)</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 2005 à 2008 : Alstom Transport, Lean expert en charge du déploiement d’APSYS (Alstom Production SYStem)</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 2008 à 2010 : RWD, chef de projet Lean, Consultant Principal</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 2010 à 2012 : Coty Inc., Directeur Groupe Lean</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Depuis Octobre 2012 : Fondateur CashInFlux et gérant, Expert Supply Chain dans le secteur Aéronautique</a:t>
            </a:r>
          </a:p>
        </p:txBody>
      </p:sp>
      <p:sp>
        <p:nvSpPr>
          <p:cNvPr id="20" name="Rectangle 19"/>
          <p:cNvSpPr/>
          <p:nvPr/>
        </p:nvSpPr>
        <p:spPr>
          <a:xfrm>
            <a:off x="179388" y="2060575"/>
            <a:ext cx="8785225" cy="1011235"/>
          </a:xfrm>
          <a:prstGeom prst="rect">
            <a:avLst/>
          </a:prstGeom>
          <a:solidFill>
            <a:srgbClr val="EAEAEA"/>
          </a:soli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marL="257175" marR="0" lvl="0" indent="-257175" algn="l" defTabSz="914400" rtl="0" eaLnBrk="0" fontAlgn="base" latinLnBrk="0" hangingPunct="0">
              <a:lnSpc>
                <a:spcPct val="100000"/>
              </a:lnSpc>
              <a:spcBef>
                <a:spcPct val="7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000000"/>
                </a:solidFill>
                <a:effectLst/>
                <a:uLnTx/>
                <a:uFillTx/>
                <a:latin typeface="Calibri" pitchFamily="34" charset="0"/>
                <a:ea typeface="ＭＳ Ｐゴシック" charset="-128"/>
                <a:cs typeface="Arial" pitchFamily="34" charset="0"/>
              </a:rPr>
              <a:t>Expertise</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Diagnostic et optimisation de la Supply Chain, diagnostic-conception des usines : Augmentation et fiabilisation OTD, Réduction CNQ et ppm, Réduction des coûts et délais-stocks-surfaces, Augmentation de la productivité MO, Dimensionnement de surfaces et implantation, Calage des données du MRP (Cycles, tailles des lots), etc…</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Déploiement de la performance QCD des fournisseurs : Audit, support au développement de la robustesse et maturité de la Supply Chain, pilotage des chantiers de transformation, formations au Lean et Six Sigma</a:t>
            </a:r>
            <a:endParaRPr kumimoji="0" lang="fr-FR" sz="1200" b="0" i="0" u="none" strike="noStrike" kern="0" cap="none" spc="0" normalizeH="0" baseline="0" noProof="0" dirty="0">
              <a:ln>
                <a:noFill/>
              </a:ln>
              <a:solidFill>
                <a:srgbClr val="000000"/>
              </a:solidFill>
              <a:effectLst/>
              <a:uLnTx/>
              <a:uFillTx/>
              <a:latin typeface="Calibri" pitchFamily="34" charset="0"/>
              <a:ea typeface="ＭＳ Ｐゴシック" charset="-128"/>
              <a:cs typeface="+mn-cs"/>
            </a:endParaRP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Transformations Lean, pilotage de chantiers, conduite du changement, </a:t>
            </a:r>
            <a:r>
              <a:rPr kumimoji="0" lang="en-US"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formation </a:t>
            </a: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au Lean  (Comités de Direction, maîtrise, chefs d’équipe, leaders et opérateurs)</a:t>
            </a:r>
          </a:p>
          <a:p>
            <a:pPr marL="407988" marR="0" lvl="1" indent="-228600" algn="l" defTabSz="914400" rtl="0" eaLnBrk="0" fontAlgn="base" latinLnBrk="0" hangingPunct="0">
              <a:lnSpc>
                <a:spcPct val="100000"/>
              </a:lnSpc>
              <a:spcBef>
                <a:spcPct val="0"/>
              </a:spcBef>
              <a:spcAft>
                <a:spcPct val="0"/>
              </a:spcAft>
              <a:buClrTx/>
              <a:buSzPct val="130000"/>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Forte culture et expérience internationale </a:t>
            </a: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Arial" pitchFamily="34" charset="0"/>
              </a:rPr>
              <a:t>(Royaume-Uni, Allemagne, Espagne, Italie, Pologne, Etats-Unis, Brésil, …)</a:t>
            </a:r>
            <a:endPar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endParaRPr>
          </a:p>
        </p:txBody>
      </p:sp>
      <p:sp>
        <p:nvSpPr>
          <p:cNvPr id="21" name="Rectangle 20"/>
          <p:cNvSpPr/>
          <p:nvPr/>
        </p:nvSpPr>
        <p:spPr>
          <a:xfrm>
            <a:off x="179392" y="4572016"/>
            <a:ext cx="8785224" cy="2025336"/>
          </a:xfrm>
          <a:prstGeom prst="rect">
            <a:avLst/>
          </a:prstGeom>
          <a:solidFill>
            <a:srgbClr val="EAEAEA"/>
          </a:solidFill>
          <a:ln w="9525" cap="flat" cmpd="sng" algn="ctr">
            <a:solidFill>
              <a:srgbClr val="002060"/>
            </a:solidFill>
            <a:prstDash val="solid"/>
          </a:ln>
          <a:effectLst>
            <a:outerShdw blurRad="40000" dist="20000" dir="5400000" rotWithShape="0">
              <a:srgbClr val="000000">
                <a:alpha val="38000"/>
              </a:srgbClr>
            </a:outerShdw>
          </a:effectLst>
        </p:spPr>
        <p:txBody>
          <a:bodyPr rtlCol="0" anchor="ctr"/>
          <a:lstStyle/>
          <a:p>
            <a:pPr marL="257175" marR="0" lvl="0" indent="-257175" algn="l" defTabSz="914400" rtl="0" eaLnBrk="0" fontAlgn="base" latinLnBrk="0" hangingPunct="0">
              <a:lnSpc>
                <a:spcPct val="100000"/>
              </a:lnSpc>
              <a:spcBef>
                <a:spcPct val="7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000000"/>
                </a:solidFill>
                <a:effectLst/>
                <a:uLnTx/>
                <a:uFillTx/>
                <a:latin typeface="Calibri" pitchFamily="34" charset="0"/>
                <a:ea typeface="ＭＳ Ｐゴシック" charset="-128"/>
                <a:cs typeface="Arial" pitchFamily="34" charset="0"/>
              </a:rPr>
              <a:t>Secteurs d’activité</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Aéronautique : AIRBUS, SAFRAN (Nacelles, Helicopter Engines, Aircraft Engines, Transmission Systems, Landing Systems), Hutchinson, Eolane, OMA Foligno, DomAero, Cauquil, Gentilin, SEE, RISOUD, Novæ Aerospace, MCSA Groupe, CPP Europe, Saimap Viennot, Noemau, … </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Automobile : PSA-Peugeot Citroën, Renault, Valeo, Delphi, Michelin, Plastic-Omnium Automobile, Client confidentiel dans la course automobile</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Armement  &amp; chantiers navals: Giat-Industries, DCNS, Matra-Défense, Alstom, Janneau</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Ferroviaire : Alstom, Sab-Wabco</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Plasturgie : Plastic-Omnium Systèmes Urbains, Allibert-Industries, Reydel</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Electronique &amp; électromécanique: IBM (Circuits intégrés), Schneider-Electric, Legrand</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en-US"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Emballage : Crown-Cork</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en-US"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Equipements lourds: Caterpillar, Poclain, Bobst</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Distribution: Rega, Cogeferm, Milexia</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Métallurgie , ferronnerie: Ugitech, SIB</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Cosmétiques et Parfums : Coty Inc.</a:t>
            </a:r>
          </a:p>
          <a:p>
            <a:pPr marL="407988" marR="0" lvl="1" indent="-228600" algn="l" defTabSz="914400" rtl="0" eaLnBrk="0" fontAlgn="base" latinLnBrk="0" hangingPunct="0">
              <a:lnSpc>
                <a:spcPct val="100000"/>
              </a:lnSpc>
              <a:spcBef>
                <a:spcPct val="0"/>
              </a:spcBef>
              <a:spcAft>
                <a:spcPct val="0"/>
              </a:spcAft>
              <a:buClrTx/>
              <a:buSzTx/>
              <a:buFont typeface="Webdings" pitchFamily="18" charset="2"/>
              <a:buChar char="4"/>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mn-cs"/>
              </a:rPr>
              <a:t>Equipements: SEB (Leader Mondial Equipements ménagers), Bien-Air (Leader Mondial matériel de dentiste), CORNILLEAU (Leader Européen tables de Ping-Pong)</a:t>
            </a:r>
          </a:p>
        </p:txBody>
      </p:sp>
      <p:pic>
        <p:nvPicPr>
          <p:cNvPr id="23" name="Picture 18" descr="francais"/>
          <p:cNvPicPr>
            <a:picLocks noChangeAspect="1" noChangeArrowheads="1"/>
          </p:cNvPicPr>
          <p:nvPr/>
        </p:nvPicPr>
        <p:blipFill>
          <a:blip r:embed="rId3"/>
          <a:srcRect l="5376" t="6349" r="5376" b="7936"/>
          <a:stretch>
            <a:fillRect/>
          </a:stretch>
        </p:blipFill>
        <p:spPr bwMode="auto">
          <a:xfrm>
            <a:off x="8143900" y="1316013"/>
            <a:ext cx="265234" cy="187325"/>
          </a:xfrm>
          <a:prstGeom prst="rect">
            <a:avLst/>
          </a:prstGeom>
          <a:noFill/>
          <a:ln w="1270">
            <a:solidFill>
              <a:schemeClr val="tx1"/>
            </a:solidFill>
            <a:miter lim="800000"/>
            <a:headEnd/>
            <a:tailEnd/>
          </a:ln>
        </p:spPr>
      </p:pic>
      <p:pic>
        <p:nvPicPr>
          <p:cNvPr id="24" name="Picture 19" descr="anglias"/>
          <p:cNvPicPr>
            <a:picLocks noChangeAspect="1" noChangeArrowheads="1"/>
          </p:cNvPicPr>
          <p:nvPr/>
        </p:nvPicPr>
        <p:blipFill>
          <a:blip r:embed="rId4"/>
          <a:srcRect/>
          <a:stretch>
            <a:fillRect/>
          </a:stretch>
        </p:blipFill>
        <p:spPr bwMode="auto">
          <a:xfrm>
            <a:off x="8482403" y="1306488"/>
            <a:ext cx="260838" cy="214071"/>
          </a:xfrm>
          <a:prstGeom prst="rect">
            <a:avLst/>
          </a:prstGeom>
          <a:noFill/>
          <a:ln w="1270">
            <a:solidFill>
              <a:schemeClr val="tx1"/>
            </a:solidFill>
            <a:miter lim="800000"/>
            <a:headEnd/>
            <a:tailEnd/>
          </a:ln>
        </p:spPr>
      </p:pic>
      <p:sp>
        <p:nvSpPr>
          <p:cNvPr id="15" name="Slide Number Placeholder 3"/>
          <p:cNvSpPr>
            <a:spLocks noGrp="1"/>
          </p:cNvSpPr>
          <p:nvPr>
            <p:ph type="sldNum" sz="quarter" idx="11"/>
          </p:nvPr>
        </p:nvSpPr>
        <p:spPr>
          <a:xfrm>
            <a:off x="8647272" y="6407952"/>
            <a:ext cx="365760" cy="365125"/>
          </a:xfrm>
          <a:prstGeom prst="rect">
            <a:avLst/>
          </a:prstGeom>
        </p:spPr>
        <p:txBody>
          <a:bodyPr vert="horz" anchor="b"/>
          <a:lstStyle/>
          <a:p>
            <a:pPr marL="0" marR="0" lvl="0" indent="0" algn="r" defTabSz="914400" rtl="0" eaLnBrk="0" fontAlgn="auto" latinLnBrk="0" hangingPunct="0">
              <a:lnSpc>
                <a:spcPct val="100000"/>
              </a:lnSpc>
              <a:spcBef>
                <a:spcPts val="0"/>
              </a:spcBef>
              <a:spcAft>
                <a:spcPts val="0"/>
              </a:spcAft>
              <a:buClrTx/>
              <a:buSzTx/>
              <a:buFontTx/>
              <a:buNone/>
              <a:tabLst/>
              <a:defRPr/>
            </a:pPr>
            <a:fld id="{295F423F-1AE9-476E-8999-FA8BB3618990}" type="slidenum">
              <a:rPr kumimoji="0" lang="fr-FR" sz="1000" b="1"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16" name="Title 1"/>
          <p:cNvSpPr txBox="1">
            <a:spLocks/>
          </p:cNvSpPr>
          <p:nvPr/>
        </p:nvSpPr>
        <p:spPr bwMode="auto">
          <a:xfrm>
            <a:off x="290335" y="96792"/>
            <a:ext cx="8678892" cy="55088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0" cap="none" spc="0" normalizeH="0" baseline="0" noProof="0" dirty="0">
                <a:ln>
                  <a:noFill/>
                </a:ln>
                <a:solidFill>
                  <a:srgbClr val="002060"/>
                </a:solidFill>
                <a:effectLst/>
                <a:uLnTx/>
                <a:uFillTx/>
                <a:latin typeface="Calibri" pitchFamily="34" charset="0"/>
                <a:ea typeface="ＭＳ Ｐゴシック" charset="-128"/>
                <a:cs typeface="+mn-cs"/>
              </a:rPr>
              <a:t>Jean-François CHIPOT : Expert Supply Chain et Lean</a:t>
            </a:r>
          </a:p>
        </p:txBody>
      </p:sp>
      <p:sp>
        <p:nvSpPr>
          <p:cNvPr id="2" name="ZoneTexte 1"/>
          <p:cNvSpPr txBox="1"/>
          <p:nvPr/>
        </p:nvSpPr>
        <p:spPr>
          <a:xfrm>
            <a:off x="107504" y="6654552"/>
            <a:ext cx="864096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pitchFamily="34" charset="0"/>
                <a:ea typeface="ＭＳ Ｐゴシック" charset="-128"/>
                <a:cs typeface="Arial" pitchFamily="34" charset="0"/>
              </a:rPr>
              <a:t>(1) : CSCP = Certified Supply Chain Professional / CPIM = Certified in Production and Inventory Management </a:t>
            </a:r>
            <a:endParaRPr kumimoji="0" lang="fr-FR" sz="9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pic>
        <p:nvPicPr>
          <p:cNvPr id="3" name="Image 2">
            <a:extLst>
              <a:ext uri="{FF2B5EF4-FFF2-40B4-BE49-F238E27FC236}">
                <a16:creationId xmlns:a16="http://schemas.microsoft.com/office/drawing/2014/main" id="{F752BDC6-E69F-8B4C-9EFB-D26E1FAE400F}"/>
              </a:ext>
            </a:extLst>
          </p:cNvPr>
          <p:cNvPicPr>
            <a:picLocks noChangeAspect="1"/>
          </p:cNvPicPr>
          <p:nvPr/>
        </p:nvPicPr>
        <p:blipFill>
          <a:blip r:embed="rId5"/>
          <a:stretch>
            <a:fillRect/>
          </a:stretch>
        </p:blipFill>
        <p:spPr>
          <a:xfrm>
            <a:off x="2216150" y="12700"/>
            <a:ext cx="4711700" cy="2120156"/>
          </a:xfrm>
          <a:prstGeom prst="rect">
            <a:avLst/>
          </a:prstGeom>
        </p:spPr>
      </p:pic>
      <p:pic>
        <p:nvPicPr>
          <p:cNvPr id="17" name="Picture 2">
            <a:extLst>
              <a:ext uri="{FF2B5EF4-FFF2-40B4-BE49-F238E27FC236}">
                <a16:creationId xmlns:a16="http://schemas.microsoft.com/office/drawing/2014/main" id="{8152C07B-02EF-3245-B0A4-44AE2BE80F28}"/>
              </a:ext>
            </a:extLst>
          </p:cNvPr>
          <p:cNvPicPr>
            <a:picLocks noChangeAspect="1" noChangeArrowheads="1"/>
          </p:cNvPicPr>
          <p:nvPr/>
        </p:nvPicPr>
        <p:blipFill>
          <a:blip r:embed="rId6"/>
          <a:srcRect t="3653" b="22455"/>
          <a:stretch>
            <a:fillRect/>
          </a:stretch>
        </p:blipFill>
        <p:spPr bwMode="auto">
          <a:xfrm>
            <a:off x="45211" y="626805"/>
            <a:ext cx="1102076" cy="1080095"/>
          </a:xfrm>
          <a:prstGeom prst="rect">
            <a:avLst/>
          </a:prstGeom>
          <a:noFill/>
          <a:ln w="9525">
            <a:noFill/>
            <a:miter lim="800000"/>
            <a:headEnd/>
            <a:tailEnd/>
          </a:ln>
        </p:spPr>
      </p:pic>
    </p:spTree>
    <p:extLst>
      <p:ext uri="{BB962C8B-B14F-4D97-AF65-F5344CB8AC3E}">
        <p14:creationId xmlns:p14="http://schemas.microsoft.com/office/powerpoint/2010/main" val="1862515579"/>
      </p:ext>
    </p:extLst>
  </p:cSld>
  <p:clrMapOvr>
    <a:masterClrMapping/>
  </p:clrMapOvr>
</p:sld>
</file>

<file path=ppt/theme/theme1.xml><?xml version="1.0" encoding="utf-8"?>
<a:theme xmlns:a="http://schemas.openxmlformats.org/drawingml/2006/main" name="1_Modèle par défaut">
  <a:themeElements>
    <a:clrScheme name="Custom 10">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0070C0"/>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agonale bleue">
  <a:themeElements>
    <a:clrScheme name="Diagonale bleu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fontScheme name="Diagonale ble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agonale bleu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Diagonale bleu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Diagonale bleu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iagonale bleu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9483</TotalTime>
  <Words>1040</Words>
  <Application>Microsoft Macintosh PowerPoint</Application>
  <PresentationFormat>Affichage à l'écran (4:3)</PresentationFormat>
  <Paragraphs>146</Paragraphs>
  <Slides>4</Slides>
  <Notes>4</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4</vt:i4>
      </vt:variant>
    </vt:vector>
  </HeadingPairs>
  <TitlesOfParts>
    <vt:vector size="16" baseType="lpstr">
      <vt:lpstr>ＭＳ Ｐゴシック</vt:lpstr>
      <vt:lpstr>Arial</vt:lpstr>
      <vt:lpstr>Calibri</vt:lpstr>
      <vt:lpstr>Courier New</vt:lpstr>
      <vt:lpstr>Monotype Sorts</vt:lpstr>
      <vt:lpstr>Times New Roman</vt:lpstr>
      <vt:lpstr>Webdings</vt:lpstr>
      <vt:lpstr>Wingdings</vt:lpstr>
      <vt:lpstr>1_Modèle par défaut</vt:lpstr>
      <vt:lpstr>Thème Office</vt:lpstr>
      <vt:lpstr>1_Thème Office</vt:lpstr>
      <vt:lpstr>1_Diagonale bleue</vt:lpstr>
      <vt:lpstr>Présentation PowerPoint</vt:lpstr>
      <vt:lpstr>Présentation PowerPoint</vt:lpstr>
      <vt:lpstr>Présentation PowerPoint</vt:lpstr>
      <vt:lpstr>Jean-François CHIPOT  Ecole Nationale d’Ingénieurs de METZ IAE Paris (Certificat d’Aptitudes à l’Administration des Entreprises, 3ème cycle de gestion) CSCP et CPIM (1) de l’APICS, formateur APICS (CSCP, CPIM, Lean Enterprise, Global Sourcing)  Partenaire Formation de FESTO Didactic Partenaire Consultant-Formateur de SPACE (AIRBUS, SAFRAN, DASSAULT, …), BPI, ProConseil, Lasce Associates, Lean et Six Sigma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CashInFlux</dc:title>
  <dc:creator>jf chipot</dc:creator>
  <cp:lastModifiedBy>Microsoft Office User</cp:lastModifiedBy>
  <cp:revision>931</cp:revision>
  <cp:lastPrinted>2013-02-05T14:20:28Z</cp:lastPrinted>
  <dcterms:created xsi:type="dcterms:W3CDTF">2000-03-24T17:46:02Z</dcterms:created>
  <dcterms:modified xsi:type="dcterms:W3CDTF">2019-02-24T12:14:33Z</dcterms:modified>
</cp:coreProperties>
</file>